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 id="2147483683" r:id="rId5"/>
    <p:sldMasterId id="2147483720" r:id="rId6"/>
    <p:sldMasterId id="2147483724" r:id="rId7"/>
  </p:sldMasterIdLst>
  <p:notesMasterIdLst>
    <p:notesMasterId r:id="rId28"/>
  </p:notesMasterIdLst>
  <p:sldIdLst>
    <p:sldId id="355" r:id="rId8"/>
    <p:sldId id="260" r:id="rId9"/>
    <p:sldId id="330" r:id="rId10"/>
    <p:sldId id="367" r:id="rId11"/>
    <p:sldId id="363" r:id="rId12"/>
    <p:sldId id="365" r:id="rId13"/>
    <p:sldId id="369" r:id="rId14"/>
    <p:sldId id="340" r:id="rId15"/>
    <p:sldId id="342" r:id="rId16"/>
    <p:sldId id="357" r:id="rId17"/>
    <p:sldId id="344" r:id="rId18"/>
    <p:sldId id="345" r:id="rId19"/>
    <p:sldId id="320" r:id="rId20"/>
    <p:sldId id="347" r:id="rId21"/>
    <p:sldId id="346" r:id="rId22"/>
    <p:sldId id="348" r:id="rId23"/>
    <p:sldId id="350" r:id="rId24"/>
    <p:sldId id="353" r:id="rId25"/>
    <p:sldId id="354" r:id="rId26"/>
    <p:sldId id="279" r:id="rId27"/>
  </p:sldIdLst>
  <p:sldSz cx="9144000" cy="5143500" type="screen16x9"/>
  <p:notesSz cx="6985000" cy="92837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wther, Adele M" initials="LAM" lastIdx="1" clrIdx="0">
    <p:extLst>
      <p:ext uri="{19B8F6BF-5375-455C-9EA6-DF929625EA0E}">
        <p15:presenceInfo xmlns:p15="http://schemas.microsoft.com/office/powerpoint/2012/main" userId="S-1-5-21-602162358-1123561945-1417001333-1208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339" autoAdjust="0"/>
  </p:normalViewPr>
  <p:slideViewPr>
    <p:cSldViewPr snapToGrid="0">
      <p:cViewPr varScale="1">
        <p:scale>
          <a:sx n="68" d="100"/>
          <a:sy n="68" d="100"/>
        </p:scale>
        <p:origin x="12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26836" cy="3520987"/>
          </a:xfrm>
          <a:prstGeom prst="rect">
            <a:avLst/>
          </a:prstGeom>
        </p:spPr>
        <p:txBody>
          <a:bodyPr vert="horz" lIns="184389" tIns="92194" rIns="184389" bIns="92194" rtlCol="0"/>
          <a:lstStyle>
            <a:lvl1pPr algn="l">
              <a:defRPr sz="2400"/>
            </a:lvl1pPr>
          </a:lstStyle>
          <a:p>
            <a:endParaRPr lang="en-CA"/>
          </a:p>
        </p:txBody>
      </p:sp>
      <p:sp>
        <p:nvSpPr>
          <p:cNvPr id="3" name="Date Placeholder 2"/>
          <p:cNvSpPr>
            <a:spLocks noGrp="1"/>
          </p:cNvSpPr>
          <p:nvPr>
            <p:ph type="dt" idx="1"/>
          </p:nvPr>
        </p:nvSpPr>
        <p:spPr>
          <a:xfrm>
            <a:off x="3956550" y="1"/>
            <a:ext cx="3026836" cy="3520987"/>
          </a:xfrm>
          <a:prstGeom prst="rect">
            <a:avLst/>
          </a:prstGeom>
        </p:spPr>
        <p:txBody>
          <a:bodyPr vert="horz" lIns="184389" tIns="92194" rIns="184389" bIns="92194" rtlCol="0"/>
          <a:lstStyle>
            <a:lvl1pPr algn="r">
              <a:defRPr sz="2400"/>
            </a:lvl1pPr>
          </a:lstStyle>
          <a:p>
            <a:fld id="{A1AB46CE-8A40-4505-BF81-A6F1207CC5F4}" type="datetimeFigureOut">
              <a:rPr lang="en-CA" smtClean="0"/>
              <a:t>2026-03-10</a:t>
            </a:fld>
            <a:endParaRPr lang="en-CA"/>
          </a:p>
        </p:txBody>
      </p:sp>
      <p:sp>
        <p:nvSpPr>
          <p:cNvPr id="4" name="Slide Image Placeholder 3"/>
          <p:cNvSpPr>
            <a:spLocks noGrp="1" noRot="1" noChangeAspect="1"/>
          </p:cNvSpPr>
          <p:nvPr>
            <p:ph type="sldImg" idx="2"/>
          </p:nvPr>
        </p:nvSpPr>
        <p:spPr>
          <a:xfrm>
            <a:off x="-17559338" y="8772525"/>
            <a:ext cx="42103676" cy="23683913"/>
          </a:xfrm>
          <a:prstGeom prst="rect">
            <a:avLst/>
          </a:prstGeom>
          <a:noFill/>
          <a:ln w="12700">
            <a:solidFill>
              <a:prstClr val="black"/>
            </a:solidFill>
          </a:ln>
        </p:spPr>
        <p:txBody>
          <a:bodyPr vert="horz" lIns="184389" tIns="92194" rIns="184389" bIns="92194" rtlCol="0" anchor="ctr"/>
          <a:lstStyle/>
          <a:p>
            <a:endParaRPr lang="en-CA"/>
          </a:p>
        </p:txBody>
      </p:sp>
      <p:sp>
        <p:nvSpPr>
          <p:cNvPr id="5" name="Notes Placeholder 4"/>
          <p:cNvSpPr>
            <a:spLocks noGrp="1"/>
          </p:cNvSpPr>
          <p:nvPr>
            <p:ph type="body" sz="quarter" idx="3"/>
          </p:nvPr>
        </p:nvSpPr>
        <p:spPr>
          <a:xfrm>
            <a:off x="698503" y="33772200"/>
            <a:ext cx="5588000" cy="27631800"/>
          </a:xfrm>
          <a:prstGeom prst="rect">
            <a:avLst/>
          </a:prstGeom>
        </p:spPr>
        <p:txBody>
          <a:bodyPr vert="horz" lIns="184389" tIns="92194" rIns="184389" bIns="9219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3" y="66655026"/>
            <a:ext cx="3026836" cy="3520979"/>
          </a:xfrm>
          <a:prstGeom prst="rect">
            <a:avLst/>
          </a:prstGeom>
        </p:spPr>
        <p:txBody>
          <a:bodyPr vert="horz" lIns="184389" tIns="92194" rIns="184389" bIns="92194" rtlCol="0" anchor="b"/>
          <a:lstStyle>
            <a:lvl1pPr algn="l">
              <a:defRPr sz="2400"/>
            </a:lvl1pPr>
          </a:lstStyle>
          <a:p>
            <a:endParaRPr lang="en-CA"/>
          </a:p>
        </p:txBody>
      </p:sp>
      <p:sp>
        <p:nvSpPr>
          <p:cNvPr id="7" name="Slide Number Placeholder 6"/>
          <p:cNvSpPr>
            <a:spLocks noGrp="1"/>
          </p:cNvSpPr>
          <p:nvPr>
            <p:ph type="sldNum" sz="quarter" idx="5"/>
          </p:nvPr>
        </p:nvSpPr>
        <p:spPr>
          <a:xfrm>
            <a:off x="3956550" y="66655026"/>
            <a:ext cx="3026836" cy="3520979"/>
          </a:xfrm>
          <a:prstGeom prst="rect">
            <a:avLst/>
          </a:prstGeom>
        </p:spPr>
        <p:txBody>
          <a:bodyPr vert="horz" lIns="184389" tIns="92194" rIns="184389" bIns="92194" rtlCol="0" anchor="b"/>
          <a:lstStyle>
            <a:lvl1pPr algn="r">
              <a:defRPr sz="2400"/>
            </a:lvl1pPr>
          </a:lstStyle>
          <a:p>
            <a:fld id="{48A3A070-8C9B-4D2F-B892-C74E325F37D5}" type="slidenum">
              <a:rPr lang="en-CA" smtClean="0"/>
              <a:t>‹#›</a:t>
            </a:fld>
            <a:endParaRPr lang="en-CA"/>
          </a:p>
        </p:txBody>
      </p:sp>
    </p:spTree>
    <p:extLst>
      <p:ext uri="{BB962C8B-B14F-4D97-AF65-F5344CB8AC3E}">
        <p14:creationId xmlns:p14="http://schemas.microsoft.com/office/powerpoint/2010/main" val="4201093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3A070-8C9B-4D2F-B892-C74E325F37D5}" type="slidenum">
              <a:rPr lang="en-CA" smtClean="0"/>
              <a:t>1</a:t>
            </a:fld>
            <a:endParaRPr lang="en-CA"/>
          </a:p>
        </p:txBody>
      </p:sp>
    </p:spTree>
    <p:extLst>
      <p:ext uri="{BB962C8B-B14F-4D97-AF65-F5344CB8AC3E}">
        <p14:creationId xmlns:p14="http://schemas.microsoft.com/office/powerpoint/2010/main" val="90721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1008"/>
              </a:spcBef>
              <a:defRPr/>
            </a:pPr>
            <a:endParaRPr lang="en-CA" b="1" dirty="0">
              <a:cs typeface="Calibri"/>
            </a:endParaRPr>
          </a:p>
        </p:txBody>
      </p:sp>
      <p:sp>
        <p:nvSpPr>
          <p:cNvPr id="4" name="Slide Number Placeholder 3"/>
          <p:cNvSpPr>
            <a:spLocks noGrp="1"/>
          </p:cNvSpPr>
          <p:nvPr>
            <p:ph type="sldNum" sz="quarter" idx="5"/>
          </p:nvPr>
        </p:nvSpPr>
        <p:spPr/>
        <p:txBody>
          <a:bodyPr/>
          <a:lstStyle/>
          <a:p>
            <a:fld id="{48A3A070-8C9B-4D2F-B892-C74E325F37D5}" type="slidenum">
              <a:rPr lang="en-CA" smtClean="0"/>
              <a:t>10</a:t>
            </a:fld>
            <a:endParaRPr lang="en-CA"/>
          </a:p>
        </p:txBody>
      </p:sp>
    </p:spTree>
    <p:extLst>
      <p:ext uri="{BB962C8B-B14F-4D97-AF65-F5344CB8AC3E}">
        <p14:creationId xmlns:p14="http://schemas.microsoft.com/office/powerpoint/2010/main" val="1045520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Clr>
                <a:srgbClr val="00B0F0"/>
              </a:buClr>
            </a:pPr>
            <a:r>
              <a:rPr lang="en-CA" sz="4000" b="1">
                <a:solidFill>
                  <a:srgbClr val="FF0000"/>
                </a:solidFill>
                <a:latin typeface="Arial"/>
                <a:ea typeface="Arial" charset="0"/>
                <a:cs typeface="Arial"/>
              </a:rPr>
              <a:t>You may want to discuss some of the following topics:</a:t>
            </a:r>
            <a:endParaRPr lang="en-US" sz="4000" b="1">
              <a:solidFill>
                <a:srgbClr val="FF0000"/>
              </a:solidFill>
              <a:latin typeface="Arial"/>
              <a:ea typeface="Arial" charset="0"/>
              <a:cs typeface="Arial"/>
            </a:endParaRPr>
          </a:p>
          <a:p>
            <a:pPr marL="1498159" lvl="1" indent="-576215" fontAlgn="base">
              <a:buClr>
                <a:srgbClr val="00B0F0"/>
              </a:buClr>
              <a:buFont typeface="Arial" charset="0"/>
              <a:buChar char="•"/>
            </a:pPr>
            <a:r>
              <a:rPr lang="en-CA" sz="3200">
                <a:solidFill>
                  <a:srgbClr val="FF0000"/>
                </a:solidFill>
                <a:latin typeface="Arial"/>
                <a:ea typeface="Arial" charset="0"/>
                <a:cs typeface="Arial"/>
              </a:rPr>
              <a:t>How fees, fundraising and budget are interconnected.</a:t>
            </a:r>
            <a:r>
              <a:rPr lang="en-US" sz="3200">
                <a:solidFill>
                  <a:srgbClr val="FF0000"/>
                </a:solidFill>
                <a:latin typeface="Arial"/>
                <a:ea typeface="Arial" charset="0"/>
                <a:cs typeface="Arial"/>
              </a:rPr>
              <a:t>​</a:t>
            </a:r>
          </a:p>
          <a:p>
            <a:pPr marL="1498159" lvl="1" indent="-576215" fontAlgn="base">
              <a:buClr>
                <a:srgbClr val="00B0F0"/>
              </a:buClr>
              <a:buFont typeface="Arial" charset="0"/>
              <a:buChar char="•"/>
            </a:pPr>
            <a:r>
              <a:rPr lang="en-CA" sz="3200">
                <a:solidFill>
                  <a:srgbClr val="FF0000"/>
                </a:solidFill>
                <a:latin typeface="Arial"/>
                <a:ea typeface="Arial" charset="0"/>
                <a:cs typeface="Arial"/>
              </a:rPr>
              <a:t>How parent society fundraising $s were used to lower/eliminate some fees</a:t>
            </a:r>
            <a:r>
              <a:rPr lang="en-US" sz="3200">
                <a:solidFill>
                  <a:srgbClr val="FF0000"/>
                </a:solidFill>
                <a:latin typeface="Arial"/>
                <a:ea typeface="Arial" charset="0"/>
                <a:cs typeface="Arial"/>
              </a:rPr>
              <a:t>​</a:t>
            </a:r>
          </a:p>
          <a:p>
            <a:pPr marL="1498159" lvl="1" indent="-576215" fontAlgn="base">
              <a:buClr>
                <a:srgbClr val="00B0F0"/>
              </a:buClr>
              <a:buFont typeface="Arial" charset="0"/>
              <a:buChar char="•"/>
            </a:pPr>
            <a:r>
              <a:rPr lang="en-CA" sz="3200">
                <a:solidFill>
                  <a:srgbClr val="FF0000"/>
                </a:solidFill>
                <a:latin typeface="Arial"/>
                <a:ea typeface="Arial" charset="0"/>
                <a:cs typeface="Arial"/>
              </a:rPr>
              <a:t>What the major categories of fees were at the school</a:t>
            </a:r>
            <a:r>
              <a:rPr lang="en-US" sz="3200">
                <a:solidFill>
                  <a:srgbClr val="FF0000"/>
                </a:solidFill>
                <a:latin typeface="Arial"/>
                <a:ea typeface="Arial" charset="0"/>
                <a:cs typeface="Arial"/>
              </a:rPr>
              <a:t>​</a:t>
            </a:r>
          </a:p>
          <a:p>
            <a:pPr marL="1498159" lvl="1" indent="-576215" fontAlgn="base">
              <a:buClr>
                <a:srgbClr val="00B0F0"/>
              </a:buClr>
              <a:buFont typeface="Arial" charset="0"/>
              <a:buChar char="•"/>
            </a:pPr>
            <a:r>
              <a:rPr lang="en-CA" sz="3200">
                <a:solidFill>
                  <a:srgbClr val="FF0000"/>
                </a:solidFill>
                <a:latin typeface="Arial"/>
                <a:ea typeface="Arial" charset="0"/>
                <a:cs typeface="Arial"/>
              </a:rPr>
              <a:t>School-based fees vs. central CBE fees (e.g., transportation, noon supervision)</a:t>
            </a:r>
            <a:r>
              <a:rPr lang="en-US" sz="3200">
                <a:solidFill>
                  <a:srgbClr val="FF0000"/>
                </a:solidFill>
                <a:latin typeface="Arial"/>
                <a:ea typeface="Arial" charset="0"/>
                <a:cs typeface="Arial"/>
              </a:rPr>
              <a:t>​</a:t>
            </a:r>
          </a:p>
          <a:p>
            <a:pPr marL="1498159" lvl="1" indent="-576215" fontAlgn="base">
              <a:buClr>
                <a:srgbClr val="00B0F0"/>
              </a:buClr>
              <a:buFont typeface="Arial" charset="0"/>
              <a:buChar char="•"/>
            </a:pPr>
            <a:r>
              <a:rPr lang="en-CA" sz="3200">
                <a:solidFill>
                  <a:srgbClr val="FF0000"/>
                </a:solidFill>
                <a:latin typeface="Arial"/>
                <a:ea typeface="Arial" charset="0"/>
                <a:cs typeface="Arial"/>
              </a:rPr>
              <a:t>Average fee per student (per grade?)</a:t>
            </a:r>
          </a:p>
          <a:p>
            <a:pPr marL="1498159" lvl="1" indent="-576215" fontAlgn="base">
              <a:buClr>
                <a:srgbClr val="00B0F0"/>
              </a:buClr>
              <a:buFont typeface="Arial" charset="0"/>
              <a:buChar char="•"/>
            </a:pPr>
            <a:r>
              <a:rPr lang="en-CA" sz="3200">
                <a:solidFill>
                  <a:srgbClr val="FF0000"/>
                </a:solidFill>
                <a:latin typeface="Arial"/>
                <a:ea typeface="Arial" charset="0"/>
                <a:cs typeface="Arial"/>
              </a:rPr>
              <a:t>Differences when compared with last year’s school fees</a:t>
            </a:r>
            <a:endParaRPr lang="en-CA">
              <a:solidFill>
                <a:schemeClr val="tx1">
                  <a:lumMod val="50000"/>
                  <a:lumOff val="50000"/>
                </a:schemeClr>
              </a:solidFill>
              <a:latin typeface="Arial"/>
              <a:cs typeface="Arial"/>
            </a:endParaRPr>
          </a:p>
        </p:txBody>
      </p:sp>
      <p:sp>
        <p:nvSpPr>
          <p:cNvPr id="4" name="Slide Number Placeholder 3"/>
          <p:cNvSpPr>
            <a:spLocks noGrp="1"/>
          </p:cNvSpPr>
          <p:nvPr>
            <p:ph type="sldNum" sz="quarter" idx="10"/>
          </p:nvPr>
        </p:nvSpPr>
        <p:spPr/>
        <p:txBody>
          <a:bodyPr/>
          <a:lstStyle/>
          <a:p>
            <a:fld id="{48A3A070-8C9B-4D2F-B892-C74E325F37D5}" type="slidenum">
              <a:rPr lang="en-CA" smtClean="0"/>
              <a:t>11</a:t>
            </a:fld>
            <a:endParaRPr lang="en-CA"/>
          </a:p>
        </p:txBody>
      </p:sp>
    </p:spTree>
    <p:extLst>
      <p:ext uri="{BB962C8B-B14F-4D97-AF65-F5344CB8AC3E}">
        <p14:creationId xmlns:p14="http://schemas.microsoft.com/office/powerpoint/2010/main" val="271551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Clr>
                <a:srgbClr val="00B0F0"/>
              </a:buClr>
            </a:pPr>
            <a:r>
              <a:rPr lang="en-CA" sz="2400" dirty="0">
                <a:latin typeface="Arial"/>
                <a:cs typeface="Arial"/>
              </a:rPr>
              <a:t>This is the list of approved school fees for </a:t>
            </a:r>
            <a:r>
              <a:rPr lang="en-CA" dirty="0">
                <a:latin typeface="Arial"/>
                <a:cs typeface="Arial"/>
              </a:rPr>
              <a:t>2025-26</a:t>
            </a:r>
            <a:r>
              <a:rPr lang="en-CA" sz="2400" dirty="0">
                <a:latin typeface="Arial"/>
                <a:cs typeface="Arial"/>
              </a:rPr>
              <a:t>. In August, the fees for the </a:t>
            </a:r>
            <a:r>
              <a:rPr lang="en-CA" dirty="0">
                <a:latin typeface="Arial"/>
                <a:cs typeface="Arial"/>
              </a:rPr>
              <a:t>2026-27</a:t>
            </a:r>
            <a:r>
              <a:rPr lang="en-CA" sz="2400" dirty="0">
                <a:latin typeface="Arial"/>
                <a:cs typeface="Arial"/>
              </a:rPr>
              <a:t> school year will be posted. </a:t>
            </a:r>
            <a:endParaRPr lang="en-CA" sz="2400" dirty="0">
              <a:solidFill>
                <a:srgbClr val="000000"/>
              </a:solidFill>
              <a:latin typeface="Arial"/>
              <a:cs typeface="Arial"/>
            </a:endParaRPr>
          </a:p>
          <a:p>
            <a:endParaRPr lang="en-CA" sz="2400" dirty="0">
              <a:latin typeface="Arial"/>
              <a:cs typeface="Arial"/>
            </a:endParaRPr>
          </a:p>
          <a:p>
            <a:r>
              <a:rPr lang="en-CA" sz="2400" dirty="0">
                <a:latin typeface="Arial"/>
                <a:cs typeface="Arial"/>
              </a:rPr>
              <a:t>School fees are only charged to cover the cost of an activity. Based on what we know at this time, fees for </a:t>
            </a:r>
            <a:r>
              <a:rPr lang="en-CA" dirty="0">
                <a:latin typeface="Arial"/>
                <a:cs typeface="Arial"/>
              </a:rPr>
              <a:t>2026-27</a:t>
            </a:r>
            <a:r>
              <a:rPr lang="en-CA" sz="2400" dirty="0">
                <a:latin typeface="Arial"/>
                <a:cs typeface="Arial"/>
              </a:rPr>
              <a:t> will be similar to what you see for this year. You may see an increase in fees where the cost of an activity (or a material associated with the activity) has increased. </a:t>
            </a:r>
          </a:p>
          <a:p>
            <a:endParaRPr lang="en-CA" sz="2400" dirty="0">
              <a:latin typeface="Arial"/>
              <a:cs typeface="Arial"/>
            </a:endParaRPr>
          </a:p>
          <a:p>
            <a:r>
              <a:rPr lang="en-CA" sz="2400" b="1" dirty="0">
                <a:solidFill>
                  <a:srgbClr val="FF0000"/>
                </a:solidFill>
                <a:latin typeface="Arial"/>
                <a:cs typeface="Arial"/>
              </a:rPr>
              <a:t>[Customize for your school context. Based on what you know at this point in time, discuss any possible new, increasing or decreasing fees for </a:t>
            </a:r>
            <a:r>
              <a:rPr lang="en-CA" b="1" dirty="0">
                <a:solidFill>
                  <a:srgbClr val="FF0000"/>
                </a:solidFill>
                <a:latin typeface="Arial"/>
                <a:cs typeface="Arial"/>
              </a:rPr>
              <a:t>2026-27</a:t>
            </a:r>
            <a:r>
              <a:rPr lang="en-CA" sz="2400" b="1" dirty="0">
                <a:solidFill>
                  <a:srgbClr val="FF0000"/>
                </a:solidFill>
                <a:latin typeface="Arial"/>
                <a:cs typeface="Arial"/>
              </a:rPr>
              <a:t>. Make</a:t>
            </a:r>
            <a:r>
              <a:rPr lang="en-CA" b="1" dirty="0">
                <a:solidFill>
                  <a:srgbClr val="FF0000"/>
                </a:solidFill>
                <a:latin typeface="Arial"/>
                <a:cs typeface="Arial"/>
              </a:rPr>
              <a:t> sure</a:t>
            </a:r>
            <a:r>
              <a:rPr lang="en-CA" sz="2400" b="1" dirty="0">
                <a:solidFill>
                  <a:srgbClr val="FF0000"/>
                </a:solidFill>
                <a:latin typeface="Arial"/>
                <a:cs typeface="Arial"/>
              </a:rPr>
              <a:t> you express the rational for any possible changes in fees.]</a:t>
            </a:r>
            <a:endParaRPr lang="en-CA" sz="2400" b="1" dirty="0">
              <a:solidFill>
                <a:srgbClr val="000000"/>
              </a:solidFill>
              <a:latin typeface="Arial"/>
              <a:cs typeface="Arial"/>
            </a:endParaRPr>
          </a:p>
        </p:txBody>
      </p:sp>
      <p:sp>
        <p:nvSpPr>
          <p:cNvPr id="4" name="Slide Number Placeholder 3"/>
          <p:cNvSpPr>
            <a:spLocks noGrp="1"/>
          </p:cNvSpPr>
          <p:nvPr>
            <p:ph type="sldNum" sz="quarter" idx="10"/>
          </p:nvPr>
        </p:nvSpPr>
        <p:spPr/>
        <p:txBody>
          <a:bodyPr/>
          <a:lstStyle/>
          <a:p>
            <a:fld id="{48A3A070-8C9B-4D2F-B892-C74E325F37D5}" type="slidenum">
              <a:rPr lang="en-CA" smtClean="0"/>
              <a:t>12</a:t>
            </a:fld>
            <a:endParaRPr lang="en-CA"/>
          </a:p>
        </p:txBody>
      </p:sp>
    </p:spTree>
    <p:extLst>
      <p:ext uri="{BB962C8B-B14F-4D97-AF65-F5344CB8AC3E}">
        <p14:creationId xmlns:p14="http://schemas.microsoft.com/office/powerpoint/2010/main" val="204334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1008"/>
              </a:spcBef>
              <a:buFont typeface="Wingdings,Sans-Serif"/>
              <a:buChar char="•"/>
            </a:pPr>
            <a:endParaRPr lang="en-CA">
              <a:cs typeface="Calibri"/>
            </a:endParaRPr>
          </a:p>
        </p:txBody>
      </p:sp>
      <p:sp>
        <p:nvSpPr>
          <p:cNvPr id="4" name="Slide Number Placeholder 3"/>
          <p:cNvSpPr>
            <a:spLocks noGrp="1"/>
          </p:cNvSpPr>
          <p:nvPr>
            <p:ph type="sldNum" sz="quarter" idx="5"/>
          </p:nvPr>
        </p:nvSpPr>
        <p:spPr/>
        <p:txBody>
          <a:bodyPr/>
          <a:lstStyle/>
          <a:p>
            <a:fld id="{48A3A070-8C9B-4D2F-B892-C74E325F37D5}" type="slidenum">
              <a:rPr lang="en-CA" smtClean="0"/>
              <a:t>13</a:t>
            </a:fld>
            <a:endParaRPr lang="en-CA"/>
          </a:p>
        </p:txBody>
      </p:sp>
    </p:spTree>
    <p:extLst>
      <p:ext uri="{BB962C8B-B14F-4D97-AF65-F5344CB8AC3E}">
        <p14:creationId xmlns:p14="http://schemas.microsoft.com/office/powerpoint/2010/main" val="2314440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a:latin typeface="Arial" charset="0"/>
                <a:ea typeface="Arial" charset="0"/>
                <a:cs typeface="Arial" charset="0"/>
              </a:rPr>
              <a:t>Pause at this slide until your Q&amp;A is finished.</a:t>
            </a:r>
          </a:p>
          <a:p>
            <a:endParaRPr lang="en-CA" b="1">
              <a:latin typeface="Arial" charset="0"/>
              <a:ea typeface="Arial" charset="0"/>
              <a:cs typeface="Arial" charset="0"/>
            </a:endParaRPr>
          </a:p>
          <a:p>
            <a:r>
              <a:rPr lang="en-CA" b="1">
                <a:latin typeface="Arial" charset="0"/>
                <a:ea typeface="Arial" charset="0"/>
                <a:cs typeface="Arial" charset="0"/>
              </a:rPr>
              <a:t>You may want to remind participants that this Q&amp;A is to clarify anything that was unclear in the presentation up to this point and that there will be an opportunity to provide feedback.</a:t>
            </a:r>
          </a:p>
          <a:p>
            <a:endParaRPr lang="en-CA" b="1">
              <a:latin typeface="Calibri" panose="020F0502020204030204"/>
              <a:cs typeface="Calibri" panose="020F0502020204030204"/>
            </a:endParaRPr>
          </a:p>
          <a:p>
            <a:r>
              <a:rPr lang="en-CA" b="1" baseline="0">
                <a:latin typeface="Arial"/>
                <a:cs typeface="Arial"/>
              </a:rPr>
              <a:t>It is recommended that someone keeps time.</a:t>
            </a:r>
          </a:p>
        </p:txBody>
      </p:sp>
      <p:sp>
        <p:nvSpPr>
          <p:cNvPr id="4" name="Slide Number Placeholder 3"/>
          <p:cNvSpPr>
            <a:spLocks noGrp="1"/>
          </p:cNvSpPr>
          <p:nvPr>
            <p:ph type="sldNum" sz="quarter" idx="10"/>
          </p:nvPr>
        </p:nvSpPr>
        <p:spPr/>
        <p:txBody>
          <a:bodyPr/>
          <a:lstStyle/>
          <a:p>
            <a:fld id="{48A3A070-8C9B-4D2F-B892-C74E325F37D5}" type="slidenum">
              <a:rPr lang="en-CA" smtClean="0"/>
              <a:t>14</a:t>
            </a:fld>
            <a:endParaRPr lang="en-CA"/>
          </a:p>
        </p:txBody>
      </p:sp>
    </p:spTree>
    <p:extLst>
      <p:ext uri="{BB962C8B-B14F-4D97-AF65-F5344CB8AC3E}">
        <p14:creationId xmlns:p14="http://schemas.microsoft.com/office/powerpoint/2010/main" val="18186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43888">
              <a:defRPr/>
            </a:pPr>
            <a:endParaRPr lang="en-CA" sz="2400" b="1" dirty="0">
              <a:solidFill>
                <a:schemeClr val="bg1">
                  <a:lumMod val="50000"/>
                </a:schemeClr>
              </a:solidFill>
              <a:latin typeface="Arial"/>
              <a:cs typeface="Arial"/>
            </a:endParaRPr>
          </a:p>
        </p:txBody>
      </p:sp>
      <p:sp>
        <p:nvSpPr>
          <p:cNvPr id="4" name="Slide Number Placeholder 3"/>
          <p:cNvSpPr>
            <a:spLocks noGrp="1"/>
          </p:cNvSpPr>
          <p:nvPr>
            <p:ph type="sldNum" sz="quarter" idx="10"/>
          </p:nvPr>
        </p:nvSpPr>
        <p:spPr/>
        <p:txBody>
          <a:bodyPr/>
          <a:lstStyle/>
          <a:p>
            <a:fld id="{48A3A070-8C9B-4D2F-B892-C74E325F37D5}" type="slidenum">
              <a:rPr lang="en-CA" smtClean="0"/>
              <a:t>15</a:t>
            </a:fld>
            <a:endParaRPr lang="en-CA"/>
          </a:p>
        </p:txBody>
      </p:sp>
    </p:spTree>
    <p:extLst>
      <p:ext uri="{BB962C8B-B14F-4D97-AF65-F5344CB8AC3E}">
        <p14:creationId xmlns:p14="http://schemas.microsoft.com/office/powerpoint/2010/main" val="514712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43888">
              <a:defRPr/>
            </a:pPr>
            <a:endParaRPr lang="en-CA" sz="2400" b="1" dirty="0">
              <a:solidFill>
                <a:schemeClr val="bg1">
                  <a:lumMod val="50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8A3A070-8C9B-4D2F-B892-C74E325F37D5}" type="slidenum">
              <a:rPr lang="en-CA" smtClean="0"/>
              <a:t>16</a:t>
            </a:fld>
            <a:endParaRPr lang="en-CA"/>
          </a:p>
        </p:txBody>
      </p:sp>
    </p:spTree>
    <p:extLst>
      <p:ext uri="{BB962C8B-B14F-4D97-AF65-F5344CB8AC3E}">
        <p14:creationId xmlns:p14="http://schemas.microsoft.com/office/powerpoint/2010/main" val="1733816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A3A070-8C9B-4D2F-B892-C74E325F37D5}" type="slidenum">
              <a:rPr lang="en-CA" smtClean="0"/>
              <a:t>17</a:t>
            </a:fld>
            <a:endParaRPr lang="en-CA"/>
          </a:p>
        </p:txBody>
      </p:sp>
    </p:spTree>
    <p:extLst>
      <p:ext uri="{BB962C8B-B14F-4D97-AF65-F5344CB8AC3E}">
        <p14:creationId xmlns:p14="http://schemas.microsoft.com/office/powerpoint/2010/main" val="1313408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A3A070-8C9B-4D2F-B892-C74E325F37D5}" type="slidenum">
              <a:rPr lang="en-CA" smtClean="0"/>
              <a:t>18</a:t>
            </a:fld>
            <a:endParaRPr lang="en-CA"/>
          </a:p>
        </p:txBody>
      </p:sp>
    </p:spTree>
    <p:extLst>
      <p:ext uri="{BB962C8B-B14F-4D97-AF65-F5344CB8AC3E}">
        <p14:creationId xmlns:p14="http://schemas.microsoft.com/office/powerpoint/2010/main" val="483389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2400" dirty="0"/>
              <a:t>We want to make sure our meetings meet your needs and expectations. That's why we are asking for your feedback on this meeting. Your feedback is the only way we will know what we're doing well and what we can improve at future meetings.</a:t>
            </a:r>
            <a:r>
              <a:rPr lang="en-US" dirty="0"/>
              <a:t> So please do take a few minutes to share your feedback. We will share a summary of responses on our website later this spring.</a:t>
            </a:r>
            <a:endParaRPr lang="en-CA" dirty="0"/>
          </a:p>
        </p:txBody>
      </p:sp>
      <p:sp>
        <p:nvSpPr>
          <p:cNvPr id="4" name="Slide Number Placeholder 3"/>
          <p:cNvSpPr>
            <a:spLocks noGrp="1"/>
          </p:cNvSpPr>
          <p:nvPr>
            <p:ph type="sldNum" sz="quarter" idx="10"/>
          </p:nvPr>
        </p:nvSpPr>
        <p:spPr/>
        <p:txBody>
          <a:bodyPr/>
          <a:lstStyle/>
          <a:p>
            <a:fld id="{48A3A070-8C9B-4D2F-B892-C74E325F37D5}" type="slidenum">
              <a:rPr lang="en-CA" smtClean="0"/>
              <a:t>19</a:t>
            </a:fld>
            <a:endParaRPr lang="en-CA"/>
          </a:p>
        </p:txBody>
      </p:sp>
    </p:spTree>
    <p:extLst>
      <p:ext uri="{BB962C8B-B14F-4D97-AF65-F5344CB8AC3E}">
        <p14:creationId xmlns:p14="http://schemas.microsoft.com/office/powerpoint/2010/main" val="1450941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A3A070-8C9B-4D2F-B892-C74E325F37D5}" type="slidenum">
              <a:rPr lang="en-CA" smtClean="0"/>
              <a:t>2</a:t>
            </a:fld>
            <a:endParaRPr lang="en-CA"/>
          </a:p>
        </p:txBody>
      </p:sp>
    </p:spTree>
    <p:extLst>
      <p:ext uri="{BB962C8B-B14F-4D97-AF65-F5344CB8AC3E}">
        <p14:creationId xmlns:p14="http://schemas.microsoft.com/office/powerpoint/2010/main" val="1324377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A3A070-8C9B-4D2F-B892-C74E325F37D5}" type="slidenum">
              <a:rPr lang="en-CA" smtClean="0"/>
              <a:t>20</a:t>
            </a:fld>
            <a:endParaRPr lang="en-CA"/>
          </a:p>
        </p:txBody>
      </p:sp>
    </p:spTree>
    <p:extLst>
      <p:ext uri="{BB962C8B-B14F-4D97-AF65-F5344CB8AC3E}">
        <p14:creationId xmlns:p14="http://schemas.microsoft.com/office/powerpoint/2010/main" val="1510452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A3A070-8C9B-4D2F-B892-C74E325F37D5}" type="slidenum">
              <a:rPr lang="en-CA" smtClean="0"/>
              <a:t>3</a:t>
            </a:fld>
            <a:endParaRPr lang="en-CA"/>
          </a:p>
        </p:txBody>
      </p:sp>
    </p:spTree>
    <p:extLst>
      <p:ext uri="{BB962C8B-B14F-4D97-AF65-F5344CB8AC3E}">
        <p14:creationId xmlns:p14="http://schemas.microsoft.com/office/powerpoint/2010/main" val="1173284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43888">
              <a:spcAft>
                <a:spcPts val="1210"/>
              </a:spcAft>
              <a:defRPr/>
            </a:pPr>
            <a:r>
              <a:rPr lang="en-CA" sz="2400" dirty="0">
                <a:latin typeface="Arial"/>
                <a:cs typeface="Arial"/>
              </a:rPr>
              <a:t>Establishing and posting the plan is just the beginning. Staff work throughout the year to implement the actions and achieve the goals identified in the school development plan. Part of that work is also making sure actions are visible to the school community, including parents. Throughout the year, the school development plan will inform many aspects of our work, such as:</a:t>
            </a:r>
            <a:endParaRPr lang="en-CA" sz="2400" dirty="0">
              <a:latin typeface="Arial" panose="020B0604020202020204" pitchFamily="34" charset="0"/>
              <a:cs typeface="Arial" panose="020B0604020202020204" pitchFamily="34" charset="0"/>
            </a:endParaRPr>
          </a:p>
          <a:p>
            <a:pPr marL="691458" indent="-691458">
              <a:spcAft>
                <a:spcPts val="1210"/>
              </a:spcAft>
              <a:buClr>
                <a:schemeClr val="bg1">
                  <a:lumMod val="50000"/>
                </a:schemeClr>
              </a:buClr>
              <a:buFont typeface="Wingdings" panose="05000000000000000000" pitchFamily="2" charset="2"/>
              <a:buChar char="§"/>
            </a:pPr>
            <a:r>
              <a:rPr lang="en-CA" dirty="0">
                <a:latin typeface="Arial"/>
                <a:cs typeface="Arial"/>
              </a:rPr>
              <a:t>Instructional strategies</a:t>
            </a:r>
            <a:endParaRPr lang="en-CA" sz="2400" dirty="0">
              <a:latin typeface="Arial"/>
              <a:cs typeface="Arial"/>
            </a:endParaRPr>
          </a:p>
          <a:p>
            <a:pPr marL="691458" indent="-691458">
              <a:spcAft>
                <a:spcPts val="1210"/>
              </a:spcAft>
              <a:buClr>
                <a:schemeClr val="bg1">
                  <a:lumMod val="50000"/>
                </a:schemeClr>
              </a:buClr>
              <a:buFont typeface="Wingdings" panose="05000000000000000000" pitchFamily="2" charset="2"/>
              <a:buChar char="§"/>
            </a:pPr>
            <a:r>
              <a:rPr lang="en-CA" sz="2400" dirty="0">
                <a:latin typeface="Arial"/>
                <a:cs typeface="Arial"/>
              </a:rPr>
              <a:t>Professional </a:t>
            </a:r>
            <a:r>
              <a:rPr lang="en-CA" dirty="0">
                <a:latin typeface="Arial"/>
                <a:cs typeface="Arial"/>
              </a:rPr>
              <a:t>learning</a:t>
            </a:r>
            <a:endParaRPr lang="en-CA" sz="2400" dirty="0">
              <a:latin typeface="Arial" panose="020B0604020202020204" pitchFamily="34" charset="0"/>
              <a:cs typeface="Arial" panose="020B0604020202020204" pitchFamily="34" charset="0"/>
            </a:endParaRPr>
          </a:p>
          <a:p>
            <a:pPr marL="691458" indent="-691458">
              <a:spcAft>
                <a:spcPts val="1210"/>
              </a:spcAft>
              <a:buClr>
                <a:schemeClr val="bg1">
                  <a:lumMod val="50000"/>
                </a:schemeClr>
              </a:buClr>
              <a:buFont typeface="Wingdings" panose="05000000000000000000" pitchFamily="2" charset="2"/>
              <a:buChar char="§"/>
            </a:pPr>
            <a:r>
              <a:rPr lang="en-CA" dirty="0">
                <a:latin typeface="Arial"/>
                <a:cs typeface="Arial"/>
              </a:rPr>
              <a:t>School structures and processes for learning</a:t>
            </a:r>
          </a:p>
          <a:p>
            <a:pPr marL="691458" indent="-691458">
              <a:spcAft>
                <a:spcPts val="1210"/>
              </a:spcAft>
              <a:buClr>
                <a:schemeClr val="bg1">
                  <a:lumMod val="50000"/>
                </a:schemeClr>
              </a:buClr>
              <a:buFont typeface="Wingdings" panose="05000000000000000000" pitchFamily="2" charset="2"/>
              <a:buChar char="§"/>
            </a:pPr>
            <a:r>
              <a:rPr lang="en-CA" dirty="0">
                <a:latin typeface="Arial" panose="020B0604020202020204" pitchFamily="34" charset="0"/>
                <a:cs typeface="Arial" panose="020B0604020202020204" pitchFamily="34" charset="0"/>
              </a:rPr>
              <a:t>Resources to improve student learning</a:t>
            </a:r>
          </a:p>
          <a:p>
            <a:pPr marL="691458" indent="-691458">
              <a:spcAft>
                <a:spcPts val="1210"/>
              </a:spcAft>
              <a:buClr>
                <a:schemeClr val="bg1">
                  <a:lumMod val="50000"/>
                </a:schemeClr>
              </a:buClr>
              <a:buFont typeface="Wingdings" panose="05000000000000000000" pitchFamily="2" charset="2"/>
              <a:buChar char="§"/>
            </a:pPr>
            <a:r>
              <a:rPr lang="en-CA" dirty="0">
                <a:latin typeface="Arial" panose="020B0604020202020204" pitchFamily="34" charset="0"/>
                <a:cs typeface="Arial" panose="020B0604020202020204" pitchFamily="34" charset="0"/>
              </a:rPr>
              <a:t>Data-informed decision making</a:t>
            </a:r>
          </a:p>
        </p:txBody>
      </p:sp>
      <p:sp>
        <p:nvSpPr>
          <p:cNvPr id="4" name="Slide Number Placeholder 3"/>
          <p:cNvSpPr>
            <a:spLocks noGrp="1"/>
          </p:cNvSpPr>
          <p:nvPr>
            <p:ph type="sldNum" sz="quarter" idx="10"/>
          </p:nvPr>
        </p:nvSpPr>
        <p:spPr/>
        <p:txBody>
          <a:bodyPr/>
          <a:lstStyle/>
          <a:p>
            <a:fld id="{48A3A070-8C9B-4D2F-B892-C74E325F37D5}" type="slidenum">
              <a:rPr lang="en-CA" smtClean="0"/>
              <a:t>4</a:t>
            </a:fld>
            <a:endParaRPr lang="en-CA"/>
          </a:p>
        </p:txBody>
      </p:sp>
    </p:spTree>
    <p:extLst>
      <p:ext uri="{BB962C8B-B14F-4D97-AF65-F5344CB8AC3E}">
        <p14:creationId xmlns:p14="http://schemas.microsoft.com/office/powerpoint/2010/main" val="2929844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A3A070-8C9B-4D2F-B892-C74E325F37D5}" type="slidenum">
              <a:rPr lang="en-CA" smtClean="0"/>
              <a:t>5</a:t>
            </a:fld>
            <a:endParaRPr lang="en-CA"/>
          </a:p>
        </p:txBody>
      </p:sp>
    </p:spTree>
    <p:extLst>
      <p:ext uri="{BB962C8B-B14F-4D97-AF65-F5344CB8AC3E}">
        <p14:creationId xmlns:p14="http://schemas.microsoft.com/office/powerpoint/2010/main" val="1610529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A3A070-8C9B-4D2F-B892-C74E325F37D5}" type="slidenum">
              <a:rPr lang="en-CA" smtClean="0"/>
              <a:t>6</a:t>
            </a:fld>
            <a:endParaRPr lang="en-CA"/>
          </a:p>
        </p:txBody>
      </p:sp>
    </p:spTree>
    <p:extLst>
      <p:ext uri="{BB962C8B-B14F-4D97-AF65-F5344CB8AC3E}">
        <p14:creationId xmlns:p14="http://schemas.microsoft.com/office/powerpoint/2010/main" val="2010757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A3A070-8C9B-4D2F-B892-C74E325F37D5}" type="slidenum">
              <a:rPr lang="en-CA" smtClean="0"/>
              <a:t>7</a:t>
            </a:fld>
            <a:endParaRPr lang="en-CA"/>
          </a:p>
        </p:txBody>
      </p:sp>
    </p:spTree>
    <p:extLst>
      <p:ext uri="{BB962C8B-B14F-4D97-AF65-F5344CB8AC3E}">
        <p14:creationId xmlns:p14="http://schemas.microsoft.com/office/powerpoint/2010/main" val="1109936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a:latin typeface="Arial"/>
                <a:cs typeface="Arial"/>
              </a:rPr>
              <a:t>Pause at this slide until your Q&amp;A is finished.</a:t>
            </a:r>
          </a:p>
          <a:p>
            <a:endParaRPr lang="en-CA" b="1" baseline="0">
              <a:latin typeface="Arial" panose="020B0604020202020204" pitchFamily="34" charset="0"/>
              <a:cs typeface="Arial" panose="020B0604020202020204" pitchFamily="34" charset="0"/>
            </a:endParaRPr>
          </a:p>
          <a:p>
            <a:r>
              <a:rPr lang="en-CA" b="1" baseline="0">
                <a:latin typeface="Arial"/>
                <a:cs typeface="Arial"/>
              </a:rPr>
              <a:t>You may want to remind participants that this Q&amp;A is to clarify anything that was unclear in the presentation </a:t>
            </a:r>
            <a:r>
              <a:rPr lang="en-CA" b="1">
                <a:latin typeface="Arial"/>
                <a:cs typeface="Arial"/>
              </a:rPr>
              <a:t>up to this point and</a:t>
            </a:r>
            <a:r>
              <a:rPr lang="en-CA" b="1" baseline="0">
                <a:latin typeface="Arial"/>
                <a:cs typeface="Arial"/>
              </a:rPr>
              <a:t> that there will be an opportunity to provide feedback</a:t>
            </a:r>
            <a:r>
              <a:rPr lang="en-CA" b="1">
                <a:latin typeface="Arial"/>
                <a:cs typeface="Arial"/>
              </a:rPr>
              <a:t> after the presentation. </a:t>
            </a:r>
            <a:endParaRPr lang="en-CA" b="1" baseline="0">
              <a:latin typeface="Arial"/>
              <a:cs typeface="Arial"/>
            </a:endParaRPr>
          </a:p>
          <a:p>
            <a:endParaRPr lang="en-CA" b="1" baseline="0">
              <a:latin typeface="Arial" panose="020B0604020202020204" pitchFamily="34" charset="0"/>
              <a:cs typeface="Arial" panose="020B0604020202020204" pitchFamily="34" charset="0"/>
            </a:endParaRPr>
          </a:p>
          <a:p>
            <a:r>
              <a:rPr lang="en-CA" b="1" baseline="0">
                <a:latin typeface="Arial"/>
                <a:cs typeface="Arial"/>
              </a:rPr>
              <a:t>It is recommended that someone keeps time.</a:t>
            </a:r>
          </a:p>
        </p:txBody>
      </p:sp>
      <p:sp>
        <p:nvSpPr>
          <p:cNvPr id="4" name="Slide Number Placeholder 3"/>
          <p:cNvSpPr>
            <a:spLocks noGrp="1"/>
          </p:cNvSpPr>
          <p:nvPr>
            <p:ph type="sldNum" sz="quarter" idx="10"/>
          </p:nvPr>
        </p:nvSpPr>
        <p:spPr/>
        <p:txBody>
          <a:bodyPr/>
          <a:lstStyle/>
          <a:p>
            <a:fld id="{48A3A070-8C9B-4D2F-B892-C74E325F37D5}" type="slidenum">
              <a:rPr lang="en-CA" smtClean="0"/>
              <a:t>8</a:t>
            </a:fld>
            <a:endParaRPr lang="en-CA"/>
          </a:p>
        </p:txBody>
      </p:sp>
    </p:spTree>
    <p:extLst>
      <p:ext uri="{BB962C8B-B14F-4D97-AF65-F5344CB8AC3E}">
        <p14:creationId xmlns:p14="http://schemas.microsoft.com/office/powerpoint/2010/main" val="1072644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43888">
              <a:defRPr/>
            </a:pPr>
            <a:r>
              <a:rPr lang="en-CA" sz="2400"/>
              <a:t>Most aspects of a school development plan are independent of the school budget. However, budget may affect how we implement a school development plan. For instance, if a school development plan identifies English language learning as the focus, the school could elect to allocate part of their budget to hiring a teacher to support English language learners and build teacher capacity in this area. In other cases, schools may also consider parent fundraising to enrich supports currently available (e.g., expand the collection of dual language books in the school’s learning commons). </a:t>
            </a:r>
            <a:endParaRPr lang="en-CA" sz="2400" b="1">
              <a:solidFill>
                <a:srgbClr val="FF0000"/>
              </a:solidFill>
              <a:latin typeface="Arial" panose="020B0604020202020204" pitchFamily="34" charset="0"/>
              <a:ea typeface="Arial" charset="0"/>
              <a:cs typeface="Arial" panose="020B0604020202020204" pitchFamily="34" charset="0"/>
            </a:endParaRPr>
          </a:p>
          <a:p>
            <a:endParaRPr lang="en-CA" sz="2400">
              <a:latin typeface="Calibri"/>
              <a:cs typeface="Calibri"/>
            </a:endParaRPr>
          </a:p>
          <a:p>
            <a:pPr>
              <a:defRPr/>
            </a:pPr>
            <a:r>
              <a:rPr lang="en-CA">
                <a:solidFill>
                  <a:srgbClr val="000000"/>
                </a:solidFill>
                <a:latin typeface="Calibri"/>
                <a:ea typeface="Arial" charset="0"/>
                <a:cs typeface="Calibri"/>
              </a:rPr>
              <a:t>The vast majority of funding goes to staffing. The remaining portion pays for supplies and other resources.</a:t>
            </a:r>
          </a:p>
          <a:p>
            <a:pPr>
              <a:buFont typeface="Wingdings" panose="05000000000000000000" pitchFamily="2" charset="2"/>
              <a:defRPr/>
            </a:pPr>
            <a:endParaRPr lang="en-CA" b="1">
              <a:solidFill>
                <a:srgbClr val="FF0000"/>
              </a:solidFill>
              <a:latin typeface="Arial" panose="020B0604020202020204" pitchFamily="34" charset="0"/>
              <a:ea typeface="Arial" charset="0"/>
              <a:cs typeface="Arial" panose="020B0604020202020204" pitchFamily="34" charset="0"/>
            </a:endParaRPr>
          </a:p>
          <a:p>
            <a:pPr defTabSz="1843888">
              <a:defRPr/>
            </a:pPr>
            <a:r>
              <a:rPr lang="en-CA" sz="2400" b="1">
                <a:solidFill>
                  <a:srgbClr val="FF0000"/>
                </a:solidFill>
                <a:latin typeface="Arial" panose="020B0604020202020204" pitchFamily="34" charset="0"/>
                <a:ea typeface="Arial" charset="0"/>
                <a:cs typeface="Arial" panose="020B0604020202020204" pitchFamily="34" charset="0"/>
              </a:rPr>
              <a:t>[Add</a:t>
            </a:r>
            <a:r>
              <a:rPr lang="en-CA" sz="2400" b="1">
                <a:solidFill>
                  <a:srgbClr val="FF0000"/>
                </a:solidFill>
              </a:rPr>
              <a:t> more detail about the instructional and operational supplies at your school.]</a:t>
            </a:r>
          </a:p>
          <a:p>
            <a:pPr defTabSz="1843888">
              <a:defRPr/>
            </a:pPr>
            <a:endParaRPr lang="en-CA" sz="2400" b="1">
              <a:solidFill>
                <a:srgbClr val="FF0000"/>
              </a:solidFill>
            </a:endParaRPr>
          </a:p>
        </p:txBody>
      </p:sp>
      <p:sp>
        <p:nvSpPr>
          <p:cNvPr id="4" name="Slide Number Placeholder 3"/>
          <p:cNvSpPr>
            <a:spLocks noGrp="1"/>
          </p:cNvSpPr>
          <p:nvPr>
            <p:ph type="sldNum" sz="quarter" idx="10"/>
          </p:nvPr>
        </p:nvSpPr>
        <p:spPr/>
        <p:txBody>
          <a:bodyPr/>
          <a:lstStyle/>
          <a:p>
            <a:fld id="{48A3A070-8C9B-4D2F-B892-C74E325F37D5}" type="slidenum">
              <a:rPr lang="en-CA" smtClean="0"/>
              <a:t>9</a:t>
            </a:fld>
            <a:endParaRPr lang="en-CA"/>
          </a:p>
        </p:txBody>
      </p:sp>
    </p:spTree>
    <p:extLst>
      <p:ext uri="{BB962C8B-B14F-4D97-AF65-F5344CB8AC3E}">
        <p14:creationId xmlns:p14="http://schemas.microsoft.com/office/powerpoint/2010/main" val="7798620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Sidebar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6985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Sidebar 10">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Sidebar 1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6"/>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Sidebar 1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1"/>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Sidebar 1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7"/>
            <a:ext cx="9130464" cy="5140451"/>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40" y="1"/>
            <a:ext cx="9130471" cy="5143499"/>
          </a:xfrm>
          <a:prstGeom prst="rect">
            <a:avLst/>
          </a:prstGeom>
        </p:spPr>
      </p:pic>
      <p:sp>
        <p:nvSpPr>
          <p:cNvPr id="3" name="Content Placeholder 2"/>
          <p:cNvSpPr>
            <a:spLocks noGrp="1"/>
          </p:cNvSpPr>
          <p:nvPr>
            <p:ph idx="1"/>
          </p:nvPr>
        </p:nvSpPr>
        <p:spPr>
          <a:xfrm>
            <a:off x="2351314" y="230521"/>
            <a:ext cx="6569849" cy="3795914"/>
          </a:xfrm>
          <a:prstGeom prst="rect">
            <a:avLst/>
          </a:prstGeom>
        </p:spPr>
        <p:txBody>
          <a:bodyPr anchor="t"/>
          <a:lstStyle>
            <a:lvl1pPr>
              <a:defRPr sz="2400" baseline="0"/>
            </a:lvl1pPr>
            <a:lvl2pPr>
              <a:defRPr sz="22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2351314" y="4162760"/>
            <a:ext cx="6569849" cy="755022"/>
          </a:xfrm>
          <a:prstGeom prst="rect">
            <a:avLst/>
          </a:prstGeom>
        </p:spPr>
        <p:txBody>
          <a:bodyPr anchor="ctr"/>
          <a:lstStyle>
            <a:lvl1pPr algn="ctr">
              <a:defRPr sz="1800" b="1" baseline="0">
                <a:solidFill>
                  <a:srgbClr val="0070C0"/>
                </a:solidFill>
                <a:latin typeface="Arial" charset="0"/>
                <a:ea typeface="Arial" charset="0"/>
                <a:cs typeface="Arial" charset="0"/>
              </a:defRPr>
            </a:lvl1pPr>
          </a:lstStyle>
          <a:p>
            <a:r>
              <a:rPr lang="en-US"/>
              <a:t>Click to edit Master title style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ptioned photo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30471" cy="5143499"/>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ptioned photo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1" y="0"/>
            <a:ext cx="9130473" cy="5143500"/>
          </a:xfrm>
          <a:prstGeom prst="rect">
            <a:avLst/>
          </a:prstGeom>
        </p:spPr>
      </p:pic>
    </p:spTree>
    <p:extLst>
      <p:ext uri="{BB962C8B-B14F-4D97-AF65-F5344CB8AC3E}">
        <p14:creationId xmlns:p14="http://schemas.microsoft.com/office/powerpoint/2010/main" val="599858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ptioned photo 3">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0" y="0"/>
            <a:ext cx="9130471" cy="5143499"/>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1 (with logo + taglin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7609"/>
            <a:ext cx="9130473" cy="5135891"/>
          </a:xfrm>
          <a:prstGeom prst="rect">
            <a:avLst/>
          </a:prstGeom>
        </p:spPr>
      </p:pic>
      <p:sp>
        <p:nvSpPr>
          <p:cNvPr id="2" name="Title 1"/>
          <p:cNvSpPr>
            <a:spLocks noGrp="1"/>
          </p:cNvSpPr>
          <p:nvPr>
            <p:ph type="title"/>
          </p:nvPr>
        </p:nvSpPr>
        <p:spPr>
          <a:xfrm>
            <a:off x="4659661" y="273844"/>
            <a:ext cx="4265391" cy="994172"/>
          </a:xfrm>
        </p:spPr>
        <p:txBody>
          <a:bodyPr anchor="t">
            <a:normAutofit/>
          </a:bodyPr>
          <a:lstStyle>
            <a:lvl1pPr algn="ctr">
              <a:defRPr sz="2800" b="0" i="0" baseline="0">
                <a:latin typeface="Arial" charset="0"/>
                <a:ea typeface="Arial" charset="0"/>
                <a:cs typeface="Arial" charset="0"/>
              </a:defRPr>
            </a:lvl1pPr>
          </a:lstStyle>
          <a:p>
            <a:r>
              <a:rPr lang="en-US"/>
              <a:t>Click to edit Master title style</a:t>
            </a:r>
          </a:p>
        </p:txBody>
      </p:sp>
      <p:sp>
        <p:nvSpPr>
          <p:cNvPr id="5" name="Content Placeholder 2"/>
          <p:cNvSpPr>
            <a:spLocks noGrp="1"/>
          </p:cNvSpPr>
          <p:nvPr>
            <p:ph idx="1"/>
          </p:nvPr>
        </p:nvSpPr>
        <p:spPr>
          <a:xfrm>
            <a:off x="4656523" y="1369219"/>
            <a:ext cx="4253161" cy="1358613"/>
          </a:xfrm>
        </p:spPr>
        <p:txBody>
          <a:bodyPr/>
          <a:lstStyle/>
          <a:p>
            <a:pPr lvl="0"/>
            <a:r>
              <a:rPr lang="en-US"/>
              <a:t>Click to edit Master text styles</a:t>
            </a:r>
          </a:p>
          <a:p>
            <a:pPr lvl="1"/>
            <a:r>
              <a:rPr lang="en-US"/>
              <a:t>Second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slide 2 (without logo + taglin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5326"/>
            <a:ext cx="9130473" cy="5135891"/>
          </a:xfrm>
          <a:prstGeom prst="rect">
            <a:avLst/>
          </a:prstGeom>
        </p:spPr>
      </p:pic>
      <p:sp>
        <p:nvSpPr>
          <p:cNvPr id="2" name="Title 1"/>
          <p:cNvSpPr>
            <a:spLocks noGrp="1"/>
          </p:cNvSpPr>
          <p:nvPr>
            <p:ph type="title"/>
          </p:nvPr>
        </p:nvSpPr>
        <p:spPr>
          <a:xfrm>
            <a:off x="4610420" y="281527"/>
            <a:ext cx="4306948" cy="994172"/>
          </a:xfrm>
        </p:spPr>
        <p:txBody>
          <a:bodyPr anchor="t">
            <a:normAutofit/>
          </a:bodyPr>
          <a:lstStyle>
            <a:lvl1pPr algn="ctr">
              <a:defRPr sz="2800" b="0" i="0" baseline="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4610420" y="1376902"/>
            <a:ext cx="4306948" cy="282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idebar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71" cy="5140455"/>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slide 3 (without logo + taglin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5326"/>
            <a:ext cx="9130473" cy="5135891"/>
          </a:xfrm>
          <a:prstGeom prst="rect">
            <a:avLst/>
          </a:prstGeom>
        </p:spPr>
      </p:pic>
      <p:sp>
        <p:nvSpPr>
          <p:cNvPr id="2" name="Title 1"/>
          <p:cNvSpPr>
            <a:spLocks noGrp="1"/>
          </p:cNvSpPr>
          <p:nvPr>
            <p:ph type="title"/>
          </p:nvPr>
        </p:nvSpPr>
        <p:spPr>
          <a:xfrm>
            <a:off x="3480867" y="273844"/>
            <a:ext cx="5428817" cy="994172"/>
          </a:xfrm>
        </p:spPr>
        <p:txBody>
          <a:bodyPr anchor="t">
            <a:normAutofit/>
          </a:bodyPr>
          <a:lstStyle>
            <a:lvl1pPr algn="ctr">
              <a:defRPr sz="2500" b="0" i="0" baseline="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3480867" y="1369219"/>
            <a:ext cx="5428817" cy="282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1 (with logo + taglin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4659661" y="273844"/>
            <a:ext cx="4265391" cy="994172"/>
          </a:xfrm>
        </p:spPr>
        <p:txBody>
          <a:bodyPr anchor="t">
            <a:normAutofit/>
          </a:bodyPr>
          <a:lstStyle>
            <a:lvl1pPr algn="ctr">
              <a:defRPr sz="2800" b="0" i="0" baseline="0">
                <a:latin typeface="Arial" charset="0"/>
                <a:ea typeface="Arial" charset="0"/>
                <a:cs typeface="Arial" charset="0"/>
              </a:defRPr>
            </a:lvl1pPr>
          </a:lstStyle>
          <a:p>
            <a:r>
              <a:rPr lang="en-US"/>
              <a:t>Click to edit Master title style</a:t>
            </a:r>
          </a:p>
        </p:txBody>
      </p:sp>
      <p:sp>
        <p:nvSpPr>
          <p:cNvPr id="5" name="Content Placeholder 2"/>
          <p:cNvSpPr>
            <a:spLocks noGrp="1"/>
          </p:cNvSpPr>
          <p:nvPr>
            <p:ph idx="1"/>
          </p:nvPr>
        </p:nvSpPr>
        <p:spPr>
          <a:xfrm>
            <a:off x="4656523" y="1369219"/>
            <a:ext cx="4253161" cy="1358613"/>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58953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slide 2 (without logo + taglin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4610420" y="281527"/>
            <a:ext cx="4306948" cy="994172"/>
          </a:xfrm>
        </p:spPr>
        <p:txBody>
          <a:bodyPr anchor="t">
            <a:normAutofit/>
          </a:bodyPr>
          <a:lstStyle>
            <a:lvl1pPr algn="ctr">
              <a:defRPr sz="2800" b="0" i="0" baseline="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4610420" y="1376902"/>
            <a:ext cx="4306948" cy="282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9324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3 (without logo + taglin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3480867" y="273844"/>
            <a:ext cx="5428817" cy="994172"/>
          </a:xfrm>
        </p:spPr>
        <p:txBody>
          <a:bodyPr anchor="t">
            <a:normAutofit/>
          </a:bodyPr>
          <a:lstStyle>
            <a:lvl1pPr algn="ctr">
              <a:defRPr sz="2500" b="0" i="0" baseline="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3480867" y="1369219"/>
            <a:ext cx="5428817" cy="282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3410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Sidebar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181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Sidebar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5144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Sidebar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905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Sidebar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3944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Sidebar 5">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6471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Sidebar 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150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idebar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71" cy="5140455"/>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Sidebar 7">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5706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Sidebar 8">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7762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Sidebar 9">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70352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Sidebar 10">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3753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Sidebar 1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2187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Sidebar 1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10107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Sidebar 1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71" cy="5140455"/>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3771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idebar 4">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69" cy="5140454"/>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idebar 5">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 y="1525"/>
            <a:ext cx="9130468" cy="5140453"/>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idebar 6">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68" cy="5140453"/>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idebar 7">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Sidebar 8">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Sidebar 9">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03058" y="274638"/>
            <a:ext cx="4212291" cy="99377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303058" y="1370013"/>
            <a:ext cx="4212291" cy="32623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7569275"/>
      </p:ext>
    </p:extLst>
  </p:cSld>
  <p:clrMap bg1="lt1" tx1="dk1" bg2="lt2" tx2="dk2" accent1="accent1" accent2="accent2" accent3="accent3" accent4="accent4" accent5="accent5" accent6="accent6" hlink="hlink" folHlink="folHlink"/>
  <p:sldLayoutIdLst>
    <p:sldLayoutId id="2147483733" r:id="rId1"/>
    <p:sldLayoutId id="2147483735" r:id="rId2"/>
    <p:sldLayoutId id="2147483672" r:id="rId3"/>
    <p:sldLayoutId id="2147483674" r:id="rId4"/>
    <p:sldLayoutId id="2147483675" r:id="rId5"/>
    <p:sldLayoutId id="2147483676" r:id="rId6"/>
    <p:sldLayoutId id="2147483677" r:id="rId7"/>
    <p:sldLayoutId id="2147483692" r:id="rId8"/>
    <p:sldLayoutId id="2147483693" r:id="rId9"/>
    <p:sldLayoutId id="2147483694" r:id="rId10"/>
    <p:sldLayoutId id="2147483695" r:id="rId11"/>
    <p:sldLayoutId id="2147483718" r:id="rId12"/>
    <p:sldLayoutId id="2147483719" r:id="rId13"/>
  </p:sldLayoutIdLst>
  <p:txStyles>
    <p:titleStyle>
      <a:lvl1pPr algn="l" defTabSz="914400" rtl="0" eaLnBrk="1" latinLnBrk="0" hangingPunct="1">
        <a:lnSpc>
          <a:spcPct val="90000"/>
        </a:lnSpc>
        <a:spcBef>
          <a:spcPct val="0"/>
        </a:spcBef>
        <a:buNone/>
        <a:defRPr sz="2800" kern="1200" baseline="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562485"/>
      </p:ext>
    </p:extLst>
  </p:cSld>
  <p:clrMap bg1="lt1" tx1="dk1" bg2="lt2" tx2="dk2" accent1="accent1" accent2="accent2" accent3="accent3" accent4="accent4" accent5="accent5" accent6="accent6" hlink="hlink" folHlink="folHlink"/>
  <p:sldLayoutIdLst>
    <p:sldLayoutId id="2147483734" r:id="rId1"/>
    <p:sldLayoutId id="2147483717" r:id="rId2"/>
    <p:sldLayoutId id="2147483690" r:id="rId3"/>
    <p:sldLayoutId id="214748369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11F4324-6E49-5547-9B75-300A28C19591}" type="datetimeFigureOut">
              <a:rPr lang="en-US" smtClean="0"/>
              <a:t>3/10/2026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C0AE5A1-1999-AC4F-B74D-93F1A346DEF8}" type="slidenum">
              <a:rPr lang="en-US" smtClean="0"/>
              <a:t>‹#›</a:t>
            </a:fld>
            <a:endParaRPr lang="en-US"/>
          </a:p>
        </p:txBody>
      </p:sp>
    </p:spTree>
    <p:extLst>
      <p:ext uri="{BB962C8B-B14F-4D97-AF65-F5344CB8AC3E}">
        <p14:creationId xmlns:p14="http://schemas.microsoft.com/office/powerpoint/2010/main" val="104807736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21" r:id="rId4"/>
    <p:sldLayoutId id="2147483722" r:id="rId5"/>
    <p:sldLayoutId id="2147483723"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03058" y="274638"/>
            <a:ext cx="4212291" cy="99377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303058" y="1370013"/>
            <a:ext cx="4212291" cy="32623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756860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txStyles>
    <p:titleStyle>
      <a:lvl1pPr algn="l" defTabSz="914400" rtl="0" eaLnBrk="1" latinLnBrk="0" hangingPunct="1">
        <a:lnSpc>
          <a:spcPct val="90000"/>
        </a:lnSpc>
        <a:spcBef>
          <a:spcPct val="0"/>
        </a:spcBef>
        <a:buNone/>
        <a:defRPr sz="2800" kern="1200" baseline="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hyperlink" Target="https://cbe.ab.ca/FormsManuals/School-Fee-Guide.pdf" TargetMode="External"/><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hyperlink" Target="https://erinwoods.cbe.ab.ca/documents/f61a9cdd-2ba5-4cdd-affb-4b076b2ce3fd/EW-Report-to-Parents-F2024-2025"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B932414-6B8F-4253-9A46-6F0F4CCED708}"/>
              </a:ext>
            </a:extLst>
          </p:cNvPr>
          <p:cNvSpPr>
            <a:spLocks noGrp="1"/>
          </p:cNvSpPr>
          <p:nvPr>
            <p:ph type="title"/>
          </p:nvPr>
        </p:nvSpPr>
        <p:spPr>
          <a:xfrm>
            <a:off x="4601129" y="226351"/>
            <a:ext cx="4379468" cy="2471277"/>
          </a:xfrm>
        </p:spPr>
        <p:txBody>
          <a:bodyPr>
            <a:normAutofit/>
          </a:bodyPr>
          <a:lstStyle/>
          <a:p>
            <a:br>
              <a:rPr lang="en-US" b="1" dirty="0">
                <a:latin typeface="Arial" panose="020B0604020202020204" pitchFamily="34" charset="0"/>
                <a:cs typeface="Arial" panose="020B0604020202020204" pitchFamily="34" charset="0"/>
              </a:rPr>
            </a:br>
            <a:br>
              <a:rPr lang="en-US" b="1" dirty="0">
                <a:latin typeface="Arial" panose="020B0604020202020204" pitchFamily="34" charset="0"/>
                <a:cs typeface="Arial" panose="020B0604020202020204" pitchFamily="34" charset="0"/>
              </a:rPr>
            </a:br>
            <a:br>
              <a:rPr lang="en-US" b="1" dirty="0">
                <a:latin typeface="Arial"/>
                <a:cs typeface="Arial"/>
              </a:rPr>
            </a:br>
            <a:r>
              <a:rPr lang="en-US" b="1" dirty="0">
                <a:solidFill>
                  <a:srgbClr val="00B0F0"/>
                </a:solidFill>
                <a:latin typeface="Arial"/>
                <a:cs typeface="Arial"/>
              </a:rPr>
              <a:t>2026 School Planning</a:t>
            </a:r>
            <a:br>
              <a:rPr lang="en-US" b="1" dirty="0">
                <a:latin typeface="Arial" panose="020B0604020202020204" pitchFamily="34" charset="0"/>
                <a:cs typeface="Arial" panose="020B0604020202020204" pitchFamily="34" charset="0"/>
              </a:rPr>
            </a:br>
            <a:endParaRPr lang="en-US">
              <a:solidFill>
                <a:srgbClr val="00B0F0"/>
              </a:solidFill>
            </a:endParaRPr>
          </a:p>
        </p:txBody>
      </p:sp>
    </p:spTree>
    <p:extLst>
      <p:ext uri="{BB962C8B-B14F-4D97-AF65-F5344CB8AC3E}">
        <p14:creationId xmlns:p14="http://schemas.microsoft.com/office/powerpoint/2010/main" val="2198300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295AF76B-4A0E-4B50-9E77-5BE2A8C41702}"/>
              </a:ext>
            </a:extLst>
          </p:cNvPr>
          <p:cNvSpPr>
            <a:spLocks noGrp="1"/>
          </p:cNvSpPr>
          <p:nvPr>
            <p:ph idx="1"/>
          </p:nvPr>
        </p:nvSpPr>
        <p:spPr>
          <a:xfrm>
            <a:off x="2351314" y="538144"/>
            <a:ext cx="6569849" cy="3834332"/>
          </a:xfrm>
        </p:spPr>
        <p:txBody>
          <a:bodyPr vert="horz" lIns="68580" tIns="34290" rIns="68580" bIns="34290" rtlCol="0" anchor="t">
            <a:normAutofit/>
          </a:bodyPr>
          <a:lstStyle/>
          <a:p>
            <a:pPr fontAlgn="base">
              <a:buClr>
                <a:srgbClr val="00B0F0"/>
              </a:buClr>
              <a:buFont typeface="Wingdings" charset="2"/>
              <a:buChar char="§"/>
            </a:pPr>
            <a:endParaRPr lang="en-CA" sz="1550" dirty="0">
              <a:solidFill>
                <a:schemeClr val="tx1">
                  <a:lumMod val="50000"/>
                  <a:lumOff val="50000"/>
                </a:schemeClr>
              </a:solidFill>
              <a:latin typeface="Arial"/>
              <a:ea typeface="Arial" charset="0"/>
              <a:cs typeface="Arial"/>
            </a:endParaRPr>
          </a:p>
          <a:p>
            <a:pPr>
              <a:buClr>
                <a:srgbClr val="00B0F0"/>
              </a:buClr>
              <a:buFont typeface="Wingdings" charset="2"/>
              <a:buChar char="§"/>
            </a:pPr>
            <a:r>
              <a:rPr lang="en-CA" sz="1550" dirty="0">
                <a:solidFill>
                  <a:schemeClr val="tx1">
                    <a:lumMod val="50000"/>
                    <a:lumOff val="50000"/>
                  </a:schemeClr>
                </a:solidFill>
                <a:latin typeface="Arial"/>
                <a:ea typeface="Arial" charset="0"/>
                <a:cs typeface="Arial"/>
              </a:rPr>
              <a:t>Our student enrolment for the current year is </a:t>
            </a:r>
            <a:r>
              <a:rPr lang="en-CA" sz="1550" b="1" dirty="0">
                <a:solidFill>
                  <a:schemeClr val="tx1">
                    <a:lumMod val="50000"/>
                    <a:lumOff val="50000"/>
                  </a:schemeClr>
                </a:solidFill>
                <a:latin typeface="Arial"/>
                <a:ea typeface="Arial" charset="0"/>
                <a:cs typeface="Arial"/>
              </a:rPr>
              <a:t>376</a:t>
            </a:r>
            <a:r>
              <a:rPr lang="en-CA" sz="1550" dirty="0">
                <a:solidFill>
                  <a:srgbClr val="7F7F7F"/>
                </a:solidFill>
                <a:latin typeface="Arial"/>
                <a:ea typeface="Arial" charset="0"/>
                <a:cs typeface="Arial"/>
              </a:rPr>
              <a:t>.</a:t>
            </a:r>
            <a:endParaRPr lang="en-US" sz="1550" dirty="0">
              <a:solidFill>
                <a:schemeClr val="tx1">
                  <a:lumMod val="50000"/>
                  <a:lumOff val="50000"/>
                </a:schemeClr>
              </a:solidFill>
              <a:latin typeface="Arial"/>
              <a:ea typeface="Arial" charset="0"/>
              <a:cs typeface="Arial"/>
            </a:endParaRPr>
          </a:p>
        </p:txBody>
      </p:sp>
      <p:graphicFrame>
        <p:nvGraphicFramePr>
          <p:cNvPr id="8" name="Table 7"/>
          <p:cNvGraphicFramePr>
            <a:graphicFrameLocks noGrp="1"/>
          </p:cNvGraphicFramePr>
          <p:nvPr>
            <p:extLst>
              <p:ext uri="{D42A27DB-BD31-4B8C-83A1-F6EECF244321}">
                <p14:modId xmlns:p14="http://schemas.microsoft.com/office/powerpoint/2010/main" val="10126071"/>
              </p:ext>
            </p:extLst>
          </p:nvPr>
        </p:nvGraphicFramePr>
        <p:xfrm>
          <a:off x="2493511" y="1429244"/>
          <a:ext cx="6432049" cy="3507888"/>
        </p:xfrm>
        <a:graphic>
          <a:graphicData uri="http://schemas.openxmlformats.org/drawingml/2006/table">
            <a:tbl>
              <a:tblPr firstRow="1" bandRow="1">
                <a:tableStyleId>{2D5ABB26-0587-4C30-8999-92F81FD0307C}</a:tableStyleId>
              </a:tblPr>
              <a:tblGrid>
                <a:gridCol w="2350172">
                  <a:extLst>
                    <a:ext uri="{9D8B030D-6E8A-4147-A177-3AD203B41FA5}">
                      <a16:colId xmlns:a16="http://schemas.microsoft.com/office/drawing/2014/main" val="20000"/>
                    </a:ext>
                  </a:extLst>
                </a:gridCol>
                <a:gridCol w="1937862">
                  <a:extLst>
                    <a:ext uri="{9D8B030D-6E8A-4147-A177-3AD203B41FA5}">
                      <a16:colId xmlns:a16="http://schemas.microsoft.com/office/drawing/2014/main" val="20001"/>
                    </a:ext>
                  </a:extLst>
                </a:gridCol>
                <a:gridCol w="2144015">
                  <a:extLst>
                    <a:ext uri="{9D8B030D-6E8A-4147-A177-3AD203B41FA5}">
                      <a16:colId xmlns:a16="http://schemas.microsoft.com/office/drawing/2014/main" val="20002"/>
                    </a:ext>
                  </a:extLst>
                </a:gridCol>
              </a:tblGrid>
              <a:tr h="243840">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u="sng" dirty="0">
                          <a:latin typeface="Arial" charset="0"/>
                          <a:ea typeface="Arial" charset="0"/>
                          <a:cs typeface="Arial" charset="0"/>
                        </a:rPr>
                        <a:t>RAM Allocations</a:t>
                      </a: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3840">
                <a:tc>
                  <a:txBody>
                    <a:bodyPr/>
                    <a:lstStyle/>
                    <a:p>
                      <a:r>
                        <a:rPr lang="en-US" sz="1000">
                          <a:latin typeface="Arial" charset="0"/>
                          <a:ea typeface="Arial" charset="0"/>
                          <a:cs typeface="Arial" charset="0"/>
                        </a:rPr>
                        <a:t>Per School Total</a:t>
                      </a:r>
                    </a:p>
                  </a:txBody>
                  <a:tcPr anchor="ctr"/>
                </a:tc>
                <a:tc>
                  <a:txBody>
                    <a:bodyPr/>
                    <a:lstStyle/>
                    <a:p>
                      <a:endParaRPr lang="en-US" sz="1000">
                        <a:latin typeface="Arial" charset="0"/>
                        <a:ea typeface="Arial" charset="0"/>
                        <a:cs typeface="Arial" charset="0"/>
                      </a:endParaRPr>
                    </a:p>
                  </a:txBody>
                  <a:tcPr anchor="ctr">
                    <a:lnR w="12700" cap="flat" cmpd="sng" algn="ctr">
                      <a:solidFill>
                        <a:schemeClr val="tx1"/>
                      </a:solidFill>
                      <a:prstDash val="solid"/>
                      <a:round/>
                      <a:headEnd type="none" w="med" len="med"/>
                      <a:tailEnd type="none" w="med" len="med"/>
                    </a:lnR>
                  </a:tcPr>
                </a:tc>
                <a:tc>
                  <a:txBody>
                    <a:bodyPr/>
                    <a:lstStyle/>
                    <a:p>
                      <a:r>
                        <a:rPr lang="en-US" sz="1000" dirty="0">
                          <a:latin typeface="Arial" charset="0"/>
                          <a:ea typeface="Arial" charset="0"/>
                          <a:cs typeface="Arial" charset="0"/>
                        </a:rPr>
                        <a:t>$ 1,313.064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243840">
                <a:tc>
                  <a:txBody>
                    <a:bodyPr/>
                    <a:lstStyle/>
                    <a:p>
                      <a:r>
                        <a:rPr lang="en-US" sz="1000">
                          <a:latin typeface="Arial" charset="0"/>
                          <a:ea typeface="Arial" charset="0"/>
                          <a:cs typeface="Arial" charset="0"/>
                        </a:rPr>
                        <a:t>Per Student Total</a:t>
                      </a:r>
                    </a:p>
                  </a:txBody>
                  <a:tcPr anchor="ctr">
                    <a:lnB w="28575" cap="flat" cmpd="sng" algn="ctr">
                      <a:solidFill>
                        <a:schemeClr val="tx1"/>
                      </a:solidFill>
                      <a:prstDash val="solid"/>
                      <a:round/>
                      <a:headEnd type="none" w="med" len="med"/>
                      <a:tailEnd type="none" w="med" len="med"/>
                    </a:lnB>
                  </a:tcPr>
                </a:tc>
                <a:tc>
                  <a:txBody>
                    <a:bodyPr/>
                    <a:lstStyle/>
                    <a:p>
                      <a:endParaRPr lang="en-US" sz="1000">
                        <a:latin typeface="Arial" charset="0"/>
                        <a:ea typeface="Arial" charset="0"/>
                        <a:cs typeface="Arial" charset="0"/>
                      </a:endParaRPr>
                    </a:p>
                  </a:txBody>
                  <a:tcPr anchor="ctr">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r>
                        <a:rPr lang="en-US" sz="1000" dirty="0">
                          <a:latin typeface="Arial" charset="0"/>
                          <a:ea typeface="Arial" charset="0"/>
                          <a:cs typeface="Arial" charset="0"/>
                        </a:rPr>
                        <a:t>$ 1,974,300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243840">
                <a:tc>
                  <a:txBody>
                    <a:bodyPr/>
                    <a:lstStyle/>
                    <a:p>
                      <a:r>
                        <a:rPr lang="en-US" sz="1000" b="1">
                          <a:latin typeface="Arial" charset="0"/>
                          <a:ea typeface="Arial" charset="0"/>
                          <a:cs typeface="Arial" charset="0"/>
                        </a:rPr>
                        <a:t>Total RAM Allocations</a:t>
                      </a:r>
                    </a:p>
                  </a:txBody>
                  <a:tcPr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000">
                        <a:latin typeface="Arial" charset="0"/>
                        <a:ea typeface="Arial" charset="0"/>
                        <a:cs typeface="Arial" charset="0"/>
                      </a:endParaRPr>
                    </a:p>
                  </a:txBody>
                  <a:tcPr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000" b="1" dirty="0">
                          <a:latin typeface="Arial" charset="0"/>
                          <a:ea typeface="Arial" charset="0"/>
                          <a:cs typeface="Arial" charset="0"/>
                        </a:rPr>
                        <a:t>$ 3,287,364</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3"/>
                  </a:ext>
                </a:extLst>
              </a:tr>
              <a:tr h="315274">
                <a:tc>
                  <a:txBody>
                    <a:bodyPr/>
                    <a:lstStyle/>
                    <a:p>
                      <a:r>
                        <a:rPr lang="en-US" sz="1000" u="sng">
                          <a:latin typeface="Arial" charset="0"/>
                          <a:ea typeface="Arial" charset="0"/>
                          <a:cs typeface="Arial" charset="0"/>
                        </a:rPr>
                        <a:t>RAM Deployment</a:t>
                      </a:r>
                    </a:p>
                  </a:txBody>
                  <a:tcPr anchor="ctr">
                    <a:lnT w="28575" cap="flat" cmpd="sng" algn="ctr">
                      <a:solidFill>
                        <a:schemeClr val="tx1"/>
                      </a:solidFill>
                      <a:prstDash val="solid"/>
                      <a:round/>
                      <a:headEnd type="none" w="med" len="med"/>
                      <a:tailEnd type="none" w="med" len="med"/>
                    </a:lnT>
                  </a:tcPr>
                </a:tc>
                <a:tc gridSpan="2">
                  <a:txBody>
                    <a:bodyPr/>
                    <a:lstStyle/>
                    <a:p>
                      <a:pPr algn="ctr"/>
                      <a:r>
                        <a:rPr lang="en-US" sz="1000" b="1" u="sng" dirty="0">
                          <a:latin typeface="Arial" charset="0"/>
                          <a:ea typeface="Arial" charset="0"/>
                          <a:cs typeface="Arial" charset="0"/>
                        </a:rPr>
                        <a:t>Scenario A</a:t>
                      </a:r>
                    </a:p>
                  </a:txBody>
                  <a:tcPr anchor="ctr">
                    <a:lnT w="28575" cap="flat" cmpd="sng" algn="ctr">
                      <a:solidFill>
                        <a:schemeClr val="tx1"/>
                      </a:solidFill>
                      <a:prstDash val="solid"/>
                      <a:round/>
                      <a:headEnd type="none" w="med" len="med"/>
                      <a:tailEnd type="none" w="med" len="med"/>
                    </a:lnT>
                  </a:tcPr>
                </a:tc>
                <a:tc hMerge="1">
                  <a:txBody>
                    <a:bodyPr/>
                    <a:lstStyle/>
                    <a:p>
                      <a:endParaRPr lang="en-US" sz="1000">
                        <a:latin typeface="Arial" charset="0"/>
                        <a:ea typeface="Arial" charset="0"/>
                        <a:cs typeface="Arial" charset="0"/>
                      </a:endParaRPr>
                    </a:p>
                  </a:txBody>
                  <a:tcP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r h="243840">
                <a:tc>
                  <a:txBody>
                    <a:bodyPr/>
                    <a:lstStyle/>
                    <a:p>
                      <a:r>
                        <a:rPr lang="en-US" sz="1000">
                          <a:latin typeface="Arial" charset="0"/>
                          <a:ea typeface="Arial" charset="0"/>
                          <a:cs typeface="Arial" charset="0"/>
                        </a:rPr>
                        <a:t>Organization</a:t>
                      </a:r>
                    </a:p>
                  </a:txBody>
                  <a:tcPr anchor="ctr"/>
                </a:tc>
                <a:tc>
                  <a:txBody>
                    <a:bodyPr/>
                    <a:lstStyle/>
                    <a:p>
                      <a:endParaRPr lang="en-US" sz="1000">
                        <a:latin typeface="Arial" charset="0"/>
                        <a:ea typeface="Arial" charset="0"/>
                        <a:cs typeface="Arial"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sz="1000">
                          <a:latin typeface="Arial" charset="0"/>
                          <a:ea typeface="Arial" charset="0"/>
                          <a:cs typeface="Arial" charset="0"/>
                        </a:rPr>
                        <a:t>FTEs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43840">
                <a:tc>
                  <a:txBody>
                    <a:bodyPr/>
                    <a:lstStyle/>
                    <a:p>
                      <a:r>
                        <a:rPr lang="en-US" sz="1000">
                          <a:latin typeface="Arial" charset="0"/>
                          <a:ea typeface="Arial" charset="0"/>
                          <a:cs typeface="Arial" charset="0"/>
                        </a:rPr>
                        <a:t>     Teachers</a:t>
                      </a:r>
                    </a:p>
                  </a:txBody>
                  <a:tcPr anchor="ctr">
                    <a:lnR w="12700" cap="flat" cmpd="sng" algn="ctr">
                      <a:solidFill>
                        <a:schemeClr val="tx1"/>
                      </a:solidFill>
                      <a:prstDash val="solid"/>
                      <a:round/>
                      <a:headEnd type="none" w="med" len="med"/>
                      <a:tailEnd type="none" w="med" len="med"/>
                    </a:lnR>
                  </a:tcPr>
                </a:tc>
                <a:tc>
                  <a:txBody>
                    <a:bodyPr/>
                    <a:lstStyle/>
                    <a:p>
                      <a:r>
                        <a:rPr lang="en-US" sz="1000" dirty="0">
                          <a:latin typeface="Arial" charset="0"/>
                          <a:ea typeface="Arial" charset="0"/>
                          <a:cs typeface="Arial" charset="0"/>
                        </a:rPr>
                        <a:t>$ 2,244,387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lang="en-US" sz="1000" dirty="0">
                          <a:solidFill>
                            <a:srgbClr val="FF0000"/>
                          </a:solidFill>
                          <a:latin typeface="Arial"/>
                          <a:ea typeface="Arial" charset="0"/>
                          <a:cs typeface="Arial"/>
                        </a:rPr>
                        <a:t>20.2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6"/>
                  </a:ext>
                </a:extLst>
              </a:tr>
              <a:tr h="243840">
                <a:tc>
                  <a:txBody>
                    <a:bodyPr/>
                    <a:lstStyle/>
                    <a:p>
                      <a:r>
                        <a:rPr lang="en-US" sz="1000">
                          <a:latin typeface="Arial" charset="0"/>
                          <a:ea typeface="Arial" charset="0"/>
                          <a:cs typeface="Arial" charset="0"/>
                        </a:rPr>
                        <a:t>     Support Staff</a:t>
                      </a:r>
                    </a:p>
                  </a:txBody>
                  <a:tcPr anchor="ctr">
                    <a:lnR w="12700" cap="flat" cmpd="sng" algn="ctr">
                      <a:solidFill>
                        <a:schemeClr val="tx1"/>
                      </a:solidFill>
                      <a:prstDash val="solid"/>
                      <a:round/>
                      <a:headEnd type="none" w="med" len="med"/>
                      <a:tailEnd type="none" w="med" len="med"/>
                    </a:lnR>
                  </a:tcPr>
                </a:tc>
                <a:tc>
                  <a:txBody>
                    <a:bodyPr/>
                    <a:lstStyle/>
                    <a:p>
                      <a:r>
                        <a:rPr lang="en-US" sz="1000" dirty="0">
                          <a:latin typeface="Arial" charset="0"/>
                          <a:ea typeface="Arial" charset="0"/>
                          <a:cs typeface="Arial" charset="0"/>
                        </a:rPr>
                        <a:t>$ 512,168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lang="en-US" sz="1000" dirty="0">
                          <a:solidFill>
                            <a:srgbClr val="FF0000"/>
                          </a:solidFill>
                          <a:latin typeface="Arial" charset="0"/>
                          <a:ea typeface="Arial" charset="0"/>
                          <a:cs typeface="Arial" charset="0"/>
                        </a:rPr>
                        <a:t>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7"/>
                  </a:ext>
                </a:extLst>
              </a:tr>
              <a:tr h="243840">
                <a:tc>
                  <a:txBody>
                    <a:bodyPr/>
                    <a:lstStyle/>
                    <a:p>
                      <a:r>
                        <a:rPr lang="en-US" sz="1000">
                          <a:latin typeface="Arial" charset="0"/>
                          <a:ea typeface="Arial" charset="0"/>
                          <a:cs typeface="Arial" charset="0"/>
                        </a:rPr>
                        <a:t>     Administration</a:t>
                      </a:r>
                    </a:p>
                  </a:txBody>
                  <a:tcPr anchor="ctr">
                    <a:lnR w="12700" cap="flat" cmpd="sng" algn="ctr">
                      <a:solidFill>
                        <a:schemeClr val="tx1"/>
                      </a:solidFill>
                      <a:prstDash val="solid"/>
                      <a:round/>
                      <a:headEnd type="none" w="med" len="med"/>
                      <a:tailEnd type="none" w="med" len="med"/>
                    </a:lnR>
                  </a:tcPr>
                </a:tc>
                <a:tc>
                  <a:txBody>
                    <a:bodyPr/>
                    <a:lstStyle/>
                    <a:p>
                      <a:r>
                        <a:rPr lang="en-US" sz="1000" dirty="0">
                          <a:latin typeface="Arial" charset="0"/>
                          <a:ea typeface="Arial" charset="0"/>
                          <a:cs typeface="Arial" charset="0"/>
                        </a:rPr>
                        <a:t>$ 392,947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lang="en-US" sz="1000" dirty="0">
                          <a:solidFill>
                            <a:srgbClr val="FF0000"/>
                          </a:solidFill>
                          <a:latin typeface="Arial" charset="0"/>
                          <a:ea typeface="Arial" charset="0"/>
                          <a:cs typeface="Arial"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8"/>
                  </a:ext>
                </a:extLst>
              </a:tr>
              <a:tr h="243840">
                <a:tc>
                  <a:txBody>
                    <a:bodyPr/>
                    <a:lstStyle/>
                    <a:p>
                      <a:r>
                        <a:rPr lang="en-US" sz="1000">
                          <a:latin typeface="Arial" charset="0"/>
                          <a:ea typeface="Arial" charset="0"/>
                          <a:cs typeface="Arial" charset="0"/>
                        </a:rPr>
                        <a:t>     Total Staffing</a:t>
                      </a:r>
                    </a:p>
                  </a:txBody>
                  <a:tcPr anchor="ctr">
                    <a:lnR w="12700" cap="flat" cmpd="sng" algn="ctr">
                      <a:solidFill>
                        <a:schemeClr val="tx1"/>
                      </a:solidFill>
                      <a:prstDash val="solid"/>
                      <a:round/>
                      <a:headEnd type="none" w="med" len="med"/>
                      <a:tailEnd type="none" w="med" len="med"/>
                    </a:lnR>
                  </a:tcPr>
                </a:tc>
                <a:tc>
                  <a:txBody>
                    <a:bodyPr/>
                    <a:lstStyle/>
                    <a:p>
                      <a:r>
                        <a:rPr lang="en-US" sz="1000" dirty="0">
                          <a:latin typeface="Arial" charset="0"/>
                          <a:ea typeface="Arial" charset="0"/>
                          <a:cs typeface="Arial" charset="0"/>
                        </a:rPr>
                        <a:t>$ </a:t>
                      </a:r>
                      <a:r>
                        <a:rPr lang="en-US" sz="1000" b="1" dirty="0">
                          <a:latin typeface="Arial" charset="0"/>
                          <a:ea typeface="Arial" charset="0"/>
                          <a:cs typeface="Arial" charset="0"/>
                        </a:rPr>
                        <a:t>3,149,502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r"/>
                      <a:r>
                        <a:rPr lang="en-US" sz="1000" dirty="0">
                          <a:solidFill>
                            <a:srgbClr val="FF0000"/>
                          </a:solidFill>
                          <a:latin typeface="Arial" charset="0"/>
                          <a:ea typeface="Arial" charset="0"/>
                          <a:cs typeface="Arial" charset="0"/>
                        </a:rPr>
                        <a:t>32.7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9"/>
                  </a:ext>
                </a:extLst>
              </a:tr>
              <a:tr h="243840">
                <a:tc>
                  <a:txBody>
                    <a:bodyPr/>
                    <a:lstStyle/>
                    <a:p>
                      <a:endParaRPr lang="en-US" sz="1000">
                        <a:latin typeface="Arial" charset="0"/>
                        <a:ea typeface="Arial" charset="0"/>
                        <a:cs typeface="Arial" charset="0"/>
                      </a:endParaRPr>
                    </a:p>
                  </a:txBody>
                  <a:tcPr anchor="ctr">
                    <a:lnR w="12700" cap="flat" cmpd="sng" algn="ctr">
                      <a:noFill/>
                      <a:prstDash val="solid"/>
                      <a:round/>
                      <a:headEnd type="none" w="med" len="med"/>
                      <a:tailEnd type="none" w="med" len="med"/>
                    </a:lnR>
                  </a:tcPr>
                </a:tc>
                <a:tc>
                  <a:txBody>
                    <a:bodyPr/>
                    <a:lstStyle/>
                    <a:p>
                      <a:endParaRPr lang="en-US" sz="1000">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000">
                        <a:solidFill>
                          <a:srgbClr val="FF0000"/>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0"/>
                  </a:ext>
                </a:extLst>
              </a:tr>
              <a:tr h="266534">
                <a:tc>
                  <a:txBody>
                    <a:bodyPr/>
                    <a:lstStyle/>
                    <a:p>
                      <a:r>
                        <a:rPr lang="en-US" sz="1000" dirty="0">
                          <a:latin typeface="Arial" charset="0"/>
                          <a:ea typeface="Arial" charset="0"/>
                          <a:cs typeface="Arial" charset="0"/>
                        </a:rPr>
                        <a:t>Supplies/Other</a:t>
                      </a:r>
                    </a:p>
                  </a:txBody>
                  <a:tcPr anchor="ctr">
                    <a:lnR w="12700" cap="flat" cmpd="sng" algn="ctr">
                      <a:solidFill>
                        <a:schemeClr val="tx1"/>
                      </a:solidFill>
                      <a:prstDash val="solid"/>
                      <a:round/>
                      <a:headEnd type="none" w="med" len="med"/>
                      <a:tailEnd type="none" w="med" len="med"/>
                    </a:lnR>
                    <a:lnB>
                      <a:noFill/>
                    </a:lnB>
                  </a:tcPr>
                </a:tc>
                <a:tc>
                  <a:txBody>
                    <a:bodyPr/>
                    <a:lstStyle/>
                    <a:p>
                      <a:r>
                        <a:rPr lang="en-US" sz="1000" dirty="0">
                          <a:latin typeface="Arial" charset="0"/>
                          <a:ea typeface="Arial" charset="0"/>
                          <a:cs typeface="Arial" charset="0"/>
                        </a:rPr>
                        <a:t>$ 137,862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endParaRPr lang="en-US" sz="1000" dirty="0">
                        <a:solidFill>
                          <a:srgbClr val="FF0000"/>
                        </a:solidFill>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1"/>
                  </a:ext>
                </a:extLst>
              </a:tr>
              <a:tr h="243840">
                <a:tc>
                  <a:txBody>
                    <a:bodyPr/>
                    <a:lstStyle/>
                    <a:p>
                      <a:endParaRPr lang="en-US" sz="1000">
                        <a:latin typeface="Arial" charset="0"/>
                        <a:ea typeface="Arial" charset="0"/>
                        <a:cs typeface="Arial" charset="0"/>
                      </a:endParaRPr>
                    </a:p>
                  </a:txBody>
                  <a:tcPr anchor="ctr">
                    <a:lnL>
                      <a:noFill/>
                    </a:lnL>
                    <a:lnR w="12700" cap="flat" cmpd="sng" algn="ctr">
                      <a:no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000">
                        <a:solidFill>
                          <a:srgbClr val="FF0000"/>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23805">
                <a:tc>
                  <a:txBody>
                    <a:bodyPr/>
                    <a:lstStyle/>
                    <a:p>
                      <a:r>
                        <a:rPr lang="en-US" sz="1000" b="1">
                          <a:latin typeface="Arial" charset="0"/>
                          <a:ea typeface="Arial" charset="0"/>
                          <a:cs typeface="Arial" charset="0"/>
                        </a:rPr>
                        <a:t>Total</a:t>
                      </a:r>
                      <a:r>
                        <a:rPr lang="en-US" sz="1000" b="1" baseline="0">
                          <a:latin typeface="Arial" charset="0"/>
                          <a:ea typeface="Arial" charset="0"/>
                          <a:cs typeface="Arial" charset="0"/>
                        </a:rPr>
                        <a:t> RAM Deployment Plans</a:t>
                      </a:r>
                      <a:endParaRPr lang="en-US" sz="1000" b="1">
                        <a:latin typeface="Arial" charset="0"/>
                        <a:ea typeface="Arial" charset="0"/>
                        <a:cs typeface="Arial"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000" dirty="0">
                          <a:latin typeface="Arial" charset="0"/>
                          <a:ea typeface="Arial" charset="0"/>
                          <a:cs typeface="Arial" charset="0"/>
                        </a:rPr>
                        <a:t>$ </a:t>
                      </a:r>
                      <a:r>
                        <a:rPr lang="en-US" sz="1000" b="1" dirty="0">
                          <a:latin typeface="Arial" charset="0"/>
                          <a:ea typeface="Arial" charset="0"/>
                          <a:cs typeface="Arial" charset="0"/>
                        </a:rPr>
                        <a:t>3,287,364</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90000"/>
                      </a:schemeClr>
                    </a:solidFill>
                  </a:tcPr>
                </a:tc>
                <a:tc>
                  <a:txBody>
                    <a:bodyPr/>
                    <a:lstStyle/>
                    <a:p>
                      <a:pPr algn="r"/>
                      <a:endParaRPr lang="en-US" sz="1000" dirty="0">
                        <a:solidFill>
                          <a:srgbClr val="FF0000"/>
                        </a:solidFill>
                        <a:latin typeface="Arial" charset="0"/>
                        <a:ea typeface="Arial" charset="0"/>
                        <a:cs typeface="Arial" charset="0"/>
                      </a:endParaRPr>
                    </a:p>
                  </a:txBody>
                  <a:tcPr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3"/>
                  </a:ext>
                </a:extLst>
              </a:tr>
            </a:tbl>
          </a:graphicData>
        </a:graphic>
      </p:graphicFrame>
      <p:sp>
        <p:nvSpPr>
          <p:cNvPr id="4" name="Title 1">
            <a:extLst>
              <a:ext uri="{FF2B5EF4-FFF2-40B4-BE49-F238E27FC236}">
                <a16:creationId xmlns:a16="http://schemas.microsoft.com/office/drawing/2014/main" id="{17591253-B017-1ABF-3E1E-71973214CE9D}"/>
              </a:ext>
            </a:extLst>
          </p:cNvPr>
          <p:cNvSpPr>
            <a:spLocks noGrp="1"/>
          </p:cNvSpPr>
          <p:nvPr>
            <p:ph type="title"/>
          </p:nvPr>
        </p:nvSpPr>
        <p:spPr>
          <a:xfrm>
            <a:off x="2556769" y="350750"/>
            <a:ext cx="6584517" cy="513838"/>
          </a:xfrm>
        </p:spPr>
        <p:txBody>
          <a:bodyPr>
            <a:normAutofit/>
          </a:bodyPr>
          <a:lstStyle/>
          <a:p>
            <a:r>
              <a:rPr lang="en-CA" sz="2500" b="1" dirty="0">
                <a:solidFill>
                  <a:srgbClr val="00B0F0"/>
                </a:solidFill>
                <a:latin typeface="Arial"/>
                <a:cs typeface="Arial"/>
              </a:rPr>
              <a:t>Our 2025-26 School Budget</a:t>
            </a:r>
            <a:endParaRPr lang="en-US" sz="2500" dirty="0">
              <a:solidFill>
                <a:srgbClr val="00B0F0"/>
              </a:solidFill>
            </a:endParaRPr>
          </a:p>
        </p:txBody>
      </p:sp>
    </p:spTree>
    <p:extLst>
      <p:ext uri="{BB962C8B-B14F-4D97-AF65-F5344CB8AC3E}">
        <p14:creationId xmlns:p14="http://schemas.microsoft.com/office/powerpoint/2010/main" val="2993749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ABFEDD-0AEB-4729-8D7F-E7148F806F4A}"/>
              </a:ext>
            </a:extLst>
          </p:cNvPr>
          <p:cNvSpPr/>
          <p:nvPr/>
        </p:nvSpPr>
        <p:spPr>
          <a:xfrm>
            <a:off x="2559551" y="484781"/>
            <a:ext cx="6579146" cy="477054"/>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500" b="1" dirty="0">
                <a:solidFill>
                  <a:srgbClr val="00B0F0"/>
                </a:solidFill>
                <a:latin typeface="Arial"/>
                <a:ea typeface="Arial" charset="0"/>
                <a:cs typeface="Arial"/>
              </a:rPr>
              <a:t>Our 2025-26 School Fees</a:t>
            </a:r>
            <a:endParaRPr lang="en-CA" sz="2500" dirty="0">
              <a:solidFill>
                <a:srgbClr val="00B0F0"/>
              </a:solidFill>
              <a:latin typeface="Arial"/>
              <a:cs typeface="Arial"/>
            </a:endParaRPr>
          </a:p>
        </p:txBody>
      </p:sp>
      <p:sp>
        <p:nvSpPr>
          <p:cNvPr id="5" name="Content Placeholder 2">
            <a:extLst>
              <a:ext uri="{FF2B5EF4-FFF2-40B4-BE49-F238E27FC236}">
                <a16:creationId xmlns:a16="http://schemas.microsoft.com/office/drawing/2014/main" id="{3448FE6D-5F52-4C91-8CF8-8172F397A88B}"/>
              </a:ext>
            </a:extLst>
          </p:cNvPr>
          <p:cNvSpPr>
            <a:spLocks noGrp="1"/>
          </p:cNvSpPr>
          <p:nvPr>
            <p:ph idx="1"/>
          </p:nvPr>
        </p:nvSpPr>
        <p:spPr>
          <a:xfrm>
            <a:off x="2559551" y="1068081"/>
            <a:ext cx="6248783" cy="3834332"/>
          </a:xfrm>
        </p:spPr>
        <p:txBody>
          <a:bodyPr>
            <a:normAutofit/>
          </a:bodyPr>
          <a:lstStyle/>
          <a:p>
            <a:pPr marL="0" indent="0">
              <a:buNone/>
            </a:pPr>
            <a:r>
              <a:rPr lang="en-US" sz="2000" dirty="0">
                <a:solidFill>
                  <a:schemeClr val="tx1">
                    <a:lumMod val="50000"/>
                    <a:lumOff val="50000"/>
                  </a:schemeClr>
                </a:solidFill>
                <a:latin typeface="Arial"/>
                <a:ea typeface="Arial" charset="0"/>
                <a:cs typeface="Arial"/>
              </a:rPr>
              <a:t>We will consult with families by outlining proposed activities for the upcoming year that may require a fee for cost recovery. </a:t>
            </a:r>
            <a:endParaRPr lang="en-US" dirty="0">
              <a:solidFill>
                <a:schemeClr val="tx1">
                  <a:lumMod val="50000"/>
                  <a:lumOff val="50000"/>
                </a:schemeClr>
              </a:solidFill>
              <a:highlight>
                <a:srgbClr val="FFFF00"/>
              </a:highlight>
              <a:latin typeface="Arial"/>
              <a:ea typeface="Arial" charset="0"/>
              <a:cs typeface="Arial"/>
            </a:endParaRPr>
          </a:p>
          <a:p>
            <a:r>
              <a:rPr lang="en-CA" sz="2000" b="1" dirty="0">
                <a:solidFill>
                  <a:schemeClr val="bg1">
                    <a:lumMod val="50000"/>
                  </a:schemeClr>
                </a:solidFill>
                <a:latin typeface="Arial"/>
                <a:cs typeface="Arial"/>
              </a:rPr>
              <a:t>Field Trips</a:t>
            </a:r>
          </a:p>
          <a:p>
            <a:pPr lvl="1"/>
            <a:r>
              <a:rPr lang="en-CA" sz="1600" dirty="0">
                <a:solidFill>
                  <a:schemeClr val="bg1">
                    <a:lumMod val="50000"/>
                  </a:schemeClr>
                </a:solidFill>
                <a:latin typeface="Arial"/>
                <a:cs typeface="Arial"/>
              </a:rPr>
              <a:t>Swimming Lessons</a:t>
            </a:r>
          </a:p>
          <a:p>
            <a:pPr lvl="1"/>
            <a:r>
              <a:rPr lang="en-CA" sz="1600" dirty="0">
                <a:solidFill>
                  <a:schemeClr val="bg1">
                    <a:lumMod val="50000"/>
                  </a:schemeClr>
                </a:solidFill>
                <a:latin typeface="Arial"/>
                <a:cs typeface="Arial"/>
              </a:rPr>
              <a:t>Telus Spark</a:t>
            </a:r>
          </a:p>
          <a:p>
            <a:pPr lvl="1"/>
            <a:r>
              <a:rPr lang="en-CA" sz="1600" dirty="0">
                <a:solidFill>
                  <a:schemeClr val="bg1">
                    <a:lumMod val="50000"/>
                  </a:schemeClr>
                </a:solidFill>
                <a:latin typeface="Arial"/>
                <a:cs typeface="Arial"/>
              </a:rPr>
              <a:t>Confluence</a:t>
            </a:r>
          </a:p>
          <a:p>
            <a:pPr lvl="1"/>
            <a:r>
              <a:rPr lang="en-CA" sz="1600" dirty="0">
                <a:solidFill>
                  <a:schemeClr val="bg1">
                    <a:lumMod val="50000"/>
                  </a:schemeClr>
                </a:solidFill>
                <a:latin typeface="Arial"/>
                <a:cs typeface="Arial"/>
              </a:rPr>
              <a:t>Inglewood Bird Sanctuary</a:t>
            </a:r>
          </a:p>
          <a:p>
            <a:pPr marL="457200" lvl="1" indent="0">
              <a:buNone/>
            </a:pPr>
            <a:endParaRPr lang="en-CA" sz="1600" dirty="0">
              <a:solidFill>
                <a:schemeClr val="bg1">
                  <a:lumMod val="50000"/>
                </a:schemeClr>
              </a:solidFill>
              <a:latin typeface="Arial"/>
              <a:cs typeface="Arial"/>
            </a:endParaRPr>
          </a:p>
          <a:p>
            <a:pPr lvl="1"/>
            <a:r>
              <a:rPr lang="en-CA" sz="1600" dirty="0">
                <a:solidFill>
                  <a:schemeClr val="bg1">
                    <a:lumMod val="50000"/>
                  </a:schemeClr>
                </a:solidFill>
                <a:latin typeface="Arial"/>
                <a:cs typeface="Arial"/>
              </a:rPr>
              <a:t>Camp Chief Hector (2026-27)</a:t>
            </a:r>
          </a:p>
        </p:txBody>
      </p:sp>
    </p:spTree>
    <p:extLst>
      <p:ext uri="{BB962C8B-B14F-4D97-AF65-F5344CB8AC3E}">
        <p14:creationId xmlns:p14="http://schemas.microsoft.com/office/powerpoint/2010/main" val="258973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ABFEDD-0AEB-4729-8D7F-E7148F806F4A}"/>
              </a:ext>
            </a:extLst>
          </p:cNvPr>
          <p:cNvSpPr/>
          <p:nvPr/>
        </p:nvSpPr>
        <p:spPr>
          <a:xfrm>
            <a:off x="2559551" y="484781"/>
            <a:ext cx="6579146" cy="477054"/>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500" b="1" dirty="0">
                <a:solidFill>
                  <a:srgbClr val="00B0F0"/>
                </a:solidFill>
                <a:latin typeface="Arial"/>
                <a:ea typeface="Arial" charset="0"/>
                <a:cs typeface="Arial"/>
              </a:rPr>
              <a:t>Our 2025-26 School Fees</a:t>
            </a:r>
            <a:endParaRPr lang="en-CA" sz="2500" dirty="0">
              <a:solidFill>
                <a:srgbClr val="00B0F0"/>
              </a:solidFill>
              <a:latin typeface="Arial"/>
              <a:cs typeface="Arial"/>
            </a:endParaRPr>
          </a:p>
        </p:txBody>
      </p:sp>
      <p:sp>
        <p:nvSpPr>
          <p:cNvPr id="5" name="Content Placeholder 4">
            <a:extLst>
              <a:ext uri="{FF2B5EF4-FFF2-40B4-BE49-F238E27FC236}">
                <a16:creationId xmlns:a16="http://schemas.microsoft.com/office/drawing/2014/main" id="{295AF76B-4A0E-4B50-9E77-5BE2A8C41702}"/>
              </a:ext>
            </a:extLst>
          </p:cNvPr>
          <p:cNvSpPr>
            <a:spLocks noGrp="1"/>
          </p:cNvSpPr>
          <p:nvPr>
            <p:ph idx="1"/>
          </p:nvPr>
        </p:nvSpPr>
        <p:spPr>
          <a:xfrm>
            <a:off x="2559551" y="1280161"/>
            <a:ext cx="5982565" cy="3622252"/>
          </a:xfrm>
        </p:spPr>
        <p:txBody>
          <a:bodyPr>
            <a:normAutofit/>
          </a:bodyPr>
          <a:lstStyle/>
          <a:p>
            <a:pPr>
              <a:buNone/>
            </a:pPr>
            <a:r>
              <a:rPr lang="en-CA" sz="2000" dirty="0">
                <a:solidFill>
                  <a:srgbClr val="00B0F0"/>
                </a:solidFill>
                <a:latin typeface="Wingdings"/>
                <a:cs typeface="Arial"/>
                <a:sym typeface="Wingdings"/>
              </a:rPr>
              <a:t>§ </a:t>
            </a:r>
            <a:r>
              <a:rPr lang="en-CA" sz="2000" dirty="0">
                <a:solidFill>
                  <a:srgbClr val="000000"/>
                </a:solidFill>
                <a:latin typeface="Arial"/>
                <a:cs typeface="Arial"/>
                <a:hlinkClick r:id="rId3"/>
              </a:rPr>
              <a:t>Guide to 2025-26 School Fees</a:t>
            </a:r>
            <a:endParaRPr lang="en-US" dirty="0"/>
          </a:p>
          <a:p>
            <a:pPr marL="0" indent="0">
              <a:buNone/>
            </a:pPr>
            <a:endParaRPr lang="en-CA" sz="2000" dirty="0">
              <a:solidFill>
                <a:srgbClr val="FF0000"/>
              </a:solidFill>
              <a:latin typeface="Arial" charset="0"/>
              <a:ea typeface="Arial" charset="0"/>
              <a:cs typeface="Arial"/>
            </a:endParaRPr>
          </a:p>
        </p:txBody>
      </p:sp>
    </p:spTree>
    <p:extLst>
      <p:ext uri="{BB962C8B-B14F-4D97-AF65-F5344CB8AC3E}">
        <p14:creationId xmlns:p14="http://schemas.microsoft.com/office/powerpoint/2010/main" val="1765930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ABFEDD-0AEB-4729-8D7F-E7148F806F4A}"/>
              </a:ext>
            </a:extLst>
          </p:cNvPr>
          <p:cNvSpPr/>
          <p:nvPr/>
        </p:nvSpPr>
        <p:spPr>
          <a:xfrm>
            <a:off x="2559551" y="484781"/>
            <a:ext cx="6579146" cy="477054"/>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500" b="1" dirty="0">
                <a:solidFill>
                  <a:srgbClr val="00B0F0"/>
                </a:solidFill>
                <a:latin typeface="Arial"/>
                <a:ea typeface="Arial" charset="0"/>
                <a:cs typeface="Arial"/>
              </a:rPr>
              <a:t>Our 2025-26 School Fees</a:t>
            </a:r>
            <a:endParaRPr lang="en-CA" sz="2500" dirty="0">
              <a:solidFill>
                <a:srgbClr val="00B0F0"/>
              </a:solidFill>
              <a:latin typeface="Arial"/>
              <a:cs typeface="Arial"/>
            </a:endParaRPr>
          </a:p>
        </p:txBody>
      </p:sp>
      <p:sp>
        <p:nvSpPr>
          <p:cNvPr id="3" name="Content Placeholder 2">
            <a:extLst>
              <a:ext uri="{FF2B5EF4-FFF2-40B4-BE49-F238E27FC236}">
                <a16:creationId xmlns:a16="http://schemas.microsoft.com/office/drawing/2014/main" id="{F9F77A55-27D8-452C-B318-9E64567D647B}"/>
              </a:ext>
            </a:extLst>
          </p:cNvPr>
          <p:cNvSpPr>
            <a:spLocks noGrp="1"/>
          </p:cNvSpPr>
          <p:nvPr>
            <p:ph idx="1"/>
          </p:nvPr>
        </p:nvSpPr>
        <p:spPr/>
        <p:txBody>
          <a:bodyPr>
            <a:normAutofit/>
          </a:bodyPr>
          <a:lstStyle/>
          <a:p>
            <a:endParaRPr lang="en-US" sz="2000" dirty="0">
              <a:latin typeface="Arial" charset="0"/>
              <a:ea typeface="Arial" charset="0"/>
              <a:cs typeface="Arial" charset="0"/>
            </a:endParaRPr>
          </a:p>
          <a:p>
            <a:pPr>
              <a:buClr>
                <a:srgbClr val="00B0F0"/>
              </a:buClr>
              <a:buFont typeface="Wingdings" charset="2"/>
              <a:buChar char="§"/>
            </a:pPr>
            <a:r>
              <a:rPr lang="en-US" sz="2000" dirty="0">
                <a:solidFill>
                  <a:schemeClr val="tx1">
                    <a:lumMod val="50000"/>
                    <a:lumOff val="50000"/>
                  </a:schemeClr>
                </a:solidFill>
                <a:latin typeface="Arial"/>
                <a:ea typeface="Arial" charset="0"/>
                <a:cs typeface="Arial"/>
                <a:hlinkClick r:id="rId3"/>
              </a:rPr>
              <a:t>2024-25 Report to Parents on Fees </a:t>
            </a:r>
            <a:endParaRPr lang="en-US" sz="2000"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1585468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6586" cy="708918"/>
          </a:xfrm>
        </p:spPr>
        <p:txBody>
          <a:bodyPr>
            <a:normAutofit/>
          </a:bodyPr>
          <a:lstStyle/>
          <a:p>
            <a:r>
              <a:rPr lang="en-CA" sz="2500" b="1">
                <a:solidFill>
                  <a:srgbClr val="00B0F0"/>
                </a:solidFill>
                <a:latin typeface="Arial"/>
                <a:cs typeface="Arial"/>
              </a:rPr>
              <a:t>Questions?</a:t>
            </a:r>
            <a:endParaRPr lang="en-US">
              <a:solidFill>
                <a:srgbClr val="00B0F0"/>
              </a:solidFill>
              <a:latin typeface="Arial"/>
              <a:cs typeface="Arial"/>
            </a:endParaRPr>
          </a:p>
        </p:txBody>
      </p:sp>
      <p:sp>
        <p:nvSpPr>
          <p:cNvPr id="5" name="Content Placeholder 4"/>
          <p:cNvSpPr>
            <a:spLocks noGrp="1"/>
          </p:cNvSpPr>
          <p:nvPr>
            <p:ph idx="1"/>
          </p:nvPr>
        </p:nvSpPr>
        <p:spPr>
          <a:xfrm>
            <a:off x="2559551" y="1721223"/>
            <a:ext cx="5994140" cy="3181189"/>
          </a:xfrm>
        </p:spPr>
        <p:txBody>
          <a:bodyPr>
            <a:normAutofit/>
          </a:bodyPr>
          <a:lstStyle/>
          <a:p>
            <a:pPr marL="0" indent="0">
              <a:lnSpc>
                <a:spcPct val="100000"/>
              </a:lnSpc>
              <a:spcBef>
                <a:spcPts val="600"/>
              </a:spcBef>
              <a:spcAft>
                <a:spcPts val="600"/>
              </a:spcAft>
              <a:buClr>
                <a:srgbClr val="00B0F0"/>
              </a:buClr>
              <a:buNone/>
            </a:pPr>
            <a:r>
              <a:rPr lang="en-CA" sz="2000">
                <a:solidFill>
                  <a:schemeClr val="bg1">
                    <a:lumMod val="50000"/>
                  </a:schemeClr>
                </a:solidFill>
                <a:latin typeface="Arial"/>
                <a:cs typeface="Arial"/>
              </a:rPr>
              <a:t>We’ll take a few minutes to answer questions about our school budget and fees.</a:t>
            </a:r>
            <a:endParaRPr lang="en-US">
              <a:solidFill>
                <a:schemeClr val="bg1">
                  <a:lumMod val="50000"/>
                </a:schemeClr>
              </a:solidFill>
            </a:endParaRPr>
          </a:p>
          <a:p>
            <a:pPr marL="342900" indent="-342900">
              <a:lnSpc>
                <a:spcPct val="100000"/>
              </a:lnSpc>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9287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6586" cy="708918"/>
          </a:xfrm>
        </p:spPr>
        <p:txBody>
          <a:bodyPr>
            <a:normAutofit/>
          </a:bodyPr>
          <a:lstStyle/>
          <a:p>
            <a:r>
              <a:rPr lang="en-CA" sz="2500" b="1">
                <a:solidFill>
                  <a:srgbClr val="00B0F0"/>
                </a:solidFill>
                <a:latin typeface="Arial"/>
                <a:cs typeface="Arial"/>
              </a:rPr>
              <a:t>Gathering Your Feedback</a:t>
            </a:r>
          </a:p>
        </p:txBody>
      </p:sp>
      <p:sp>
        <p:nvSpPr>
          <p:cNvPr id="5" name="Content Placeholder 4"/>
          <p:cNvSpPr>
            <a:spLocks noGrp="1"/>
          </p:cNvSpPr>
          <p:nvPr>
            <p:ph idx="1"/>
          </p:nvPr>
        </p:nvSpPr>
        <p:spPr>
          <a:xfrm>
            <a:off x="2559552" y="1268953"/>
            <a:ext cx="5994140" cy="2652807"/>
          </a:xfrm>
        </p:spPr>
        <p:txBody>
          <a:bodyPr>
            <a:normAutofit/>
          </a:bodyPr>
          <a:lstStyle/>
          <a:p>
            <a:pPr marL="0" indent="0">
              <a:lnSpc>
                <a:spcPct val="120000"/>
              </a:lnSpc>
              <a:spcBef>
                <a:spcPts val="600"/>
              </a:spcBef>
              <a:spcAft>
                <a:spcPts val="600"/>
              </a:spcAft>
              <a:buClr>
                <a:srgbClr val="00B0F0"/>
              </a:buClr>
              <a:buNone/>
            </a:pPr>
            <a:r>
              <a:rPr lang="en-CA" sz="2000" dirty="0">
                <a:solidFill>
                  <a:schemeClr val="bg1">
                    <a:lumMod val="50000"/>
                  </a:schemeClr>
                </a:solidFill>
                <a:latin typeface="Arial"/>
                <a:cs typeface="Arial"/>
              </a:rPr>
              <a:t>Feedback</a:t>
            </a:r>
            <a:r>
              <a:rPr lang="en-CA" sz="2000" dirty="0">
                <a:solidFill>
                  <a:schemeClr val="bg1">
                    <a:lumMod val="50000"/>
                  </a:schemeClr>
                </a:solidFill>
                <a:latin typeface="Arial"/>
                <a:ea typeface="Arial" charset="0"/>
                <a:cs typeface="Arial"/>
              </a:rPr>
              <a:t> </a:t>
            </a:r>
            <a:r>
              <a:rPr lang="en-CA" sz="2000" dirty="0">
                <a:solidFill>
                  <a:schemeClr val="tx1">
                    <a:lumMod val="50000"/>
                    <a:lumOff val="50000"/>
                  </a:schemeClr>
                </a:solidFill>
                <a:latin typeface="Arial"/>
                <a:ea typeface="Arial" charset="0"/>
                <a:cs typeface="Arial"/>
              </a:rPr>
              <a:t>is important as we consider school planning. When students, families and staff work closely together, students achieve greater success in their learning.</a:t>
            </a:r>
            <a:endParaRPr lang="en-CA" sz="2000" dirty="0">
              <a:solidFill>
                <a:schemeClr val="tx1">
                  <a:lumMod val="50000"/>
                  <a:lumOff val="50000"/>
                </a:schemeClr>
              </a:solidFill>
              <a:latin typeface="Arial"/>
              <a:cs typeface="Arial"/>
            </a:endParaRPr>
          </a:p>
          <a:p>
            <a:pPr marL="0" indent="0">
              <a:lnSpc>
                <a:spcPct val="120000"/>
              </a:lnSpc>
              <a:spcBef>
                <a:spcPts val="600"/>
              </a:spcBef>
              <a:spcAft>
                <a:spcPts val="600"/>
              </a:spcAft>
              <a:buClr>
                <a:srgbClr val="00B0F0"/>
              </a:buClr>
              <a:buNone/>
            </a:pPr>
            <a:r>
              <a:rPr lang="en-CA" sz="2000" dirty="0">
                <a:solidFill>
                  <a:schemeClr val="bg1">
                    <a:lumMod val="50000"/>
                  </a:schemeClr>
                </a:solidFill>
                <a:latin typeface="Arial"/>
                <a:cs typeface="Arial"/>
              </a:rPr>
              <a:t>We’d now like to gather your feedback on some specific questions.</a:t>
            </a:r>
          </a:p>
          <a:p>
            <a:pPr marL="0" indent="0">
              <a:lnSpc>
                <a:spcPct val="120000"/>
              </a:lnSpc>
              <a:spcBef>
                <a:spcPts val="600"/>
              </a:spcBef>
              <a:spcAft>
                <a:spcPts val="600"/>
              </a:spcAft>
              <a:buClr>
                <a:srgbClr val="00B0F0"/>
              </a:buClr>
              <a:buNone/>
            </a:pPr>
            <a:endParaRPr lang="en-CA" sz="2900" dirty="0">
              <a:solidFill>
                <a:schemeClr val="bg1">
                  <a:lumMod val="50000"/>
                </a:schemeClr>
              </a:solidFill>
              <a:latin typeface="Arial" panose="020B0604020202020204" pitchFamily="34" charset="0"/>
              <a:cs typeface="Arial" panose="020B0604020202020204" pitchFamily="34" charset="0"/>
            </a:endParaRPr>
          </a:p>
          <a:p>
            <a:pPr marL="175895" indent="0">
              <a:lnSpc>
                <a:spcPct val="120000"/>
              </a:lnSpc>
              <a:spcBef>
                <a:spcPts val="600"/>
              </a:spcBef>
              <a:spcAft>
                <a:spcPts val="600"/>
              </a:spcAft>
              <a:buClr>
                <a:srgbClr val="00B0F0"/>
              </a:buClr>
              <a:buNone/>
            </a:pPr>
            <a:endParaRPr lang="en-CA" sz="2900" dirty="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899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0" y="517004"/>
            <a:ext cx="6581735" cy="708918"/>
          </a:xfrm>
        </p:spPr>
        <p:txBody>
          <a:bodyPr>
            <a:normAutofit/>
          </a:bodyPr>
          <a:lstStyle/>
          <a:p>
            <a:r>
              <a:rPr lang="en-CA" sz="2500" b="1">
                <a:solidFill>
                  <a:srgbClr val="00B0F0"/>
                </a:solidFill>
                <a:latin typeface="Arial"/>
                <a:cs typeface="Arial"/>
              </a:rPr>
              <a:t>Gathering Your Feedback</a:t>
            </a:r>
          </a:p>
        </p:txBody>
      </p:sp>
      <p:sp>
        <p:nvSpPr>
          <p:cNvPr id="5" name="Content Placeholder 4"/>
          <p:cNvSpPr>
            <a:spLocks noGrp="1"/>
          </p:cNvSpPr>
          <p:nvPr>
            <p:ph idx="1"/>
          </p:nvPr>
        </p:nvSpPr>
        <p:spPr>
          <a:xfrm>
            <a:off x="2559551" y="1391616"/>
            <a:ext cx="5982565" cy="3258442"/>
          </a:xfrm>
        </p:spPr>
        <p:txBody>
          <a:bodyPr>
            <a:normAutofit lnSpcReduction="10000"/>
          </a:bodyPr>
          <a:lstStyle/>
          <a:p>
            <a:pPr marL="0" indent="0">
              <a:lnSpc>
                <a:spcPct val="120000"/>
              </a:lnSpc>
              <a:spcBef>
                <a:spcPts val="600"/>
              </a:spcBef>
              <a:spcAft>
                <a:spcPts val="600"/>
              </a:spcAft>
              <a:buClr>
                <a:srgbClr val="00B0F0"/>
              </a:buClr>
              <a:buNone/>
            </a:pPr>
            <a:r>
              <a:rPr lang="en-CA" sz="2200" b="1" dirty="0">
                <a:solidFill>
                  <a:schemeClr val="bg1">
                    <a:lumMod val="50000"/>
                  </a:schemeClr>
                </a:solidFill>
                <a:latin typeface="Arial" panose="020B0604020202020204" pitchFamily="34" charset="0"/>
                <a:cs typeface="Arial" panose="020B0604020202020204" pitchFamily="34" charset="0"/>
              </a:rPr>
              <a:t>School Development Plan (SDP)</a:t>
            </a:r>
          </a:p>
          <a:p>
            <a:pPr marL="0" indent="0">
              <a:lnSpc>
                <a:spcPct val="120000"/>
              </a:lnSpc>
              <a:spcBef>
                <a:spcPts val="600"/>
              </a:spcBef>
              <a:spcAft>
                <a:spcPts val="600"/>
              </a:spcAft>
              <a:buClr>
                <a:srgbClr val="00B0F0"/>
              </a:buClr>
              <a:buNone/>
            </a:pPr>
            <a:r>
              <a:rPr lang="en-CA" sz="2200" dirty="0">
                <a:solidFill>
                  <a:schemeClr val="tx1">
                    <a:lumMod val="50000"/>
                    <a:lumOff val="50000"/>
                  </a:schemeClr>
                </a:solidFill>
                <a:latin typeface="Arial" charset="0"/>
                <a:ea typeface="Arial" charset="0"/>
                <a:cs typeface="Arial" charset="0"/>
              </a:rPr>
              <a:t>We share SDP information and updates in different ways. In what ways have you learned about our SDP?</a:t>
            </a:r>
          </a:p>
          <a:p>
            <a:pPr>
              <a:lnSpc>
                <a:spcPct val="120000"/>
              </a:lnSpc>
              <a:spcBef>
                <a:spcPts val="600"/>
              </a:spcBef>
              <a:spcAft>
                <a:spcPts val="600"/>
              </a:spcAft>
              <a:buClr>
                <a:srgbClr val="00B0F0"/>
              </a:buClr>
              <a:buFont typeface="Wingdings" charset="2"/>
              <a:buChar char="§"/>
            </a:pPr>
            <a:r>
              <a:rPr lang="en-CA" sz="2200" dirty="0">
                <a:solidFill>
                  <a:schemeClr val="tx1">
                    <a:lumMod val="50000"/>
                    <a:lumOff val="50000"/>
                  </a:schemeClr>
                </a:solidFill>
                <a:latin typeface="Arial" charset="0"/>
                <a:ea typeface="Arial" charset="0"/>
                <a:cs typeface="Arial" charset="0"/>
              </a:rPr>
              <a:t>School website </a:t>
            </a:r>
          </a:p>
          <a:p>
            <a:pPr>
              <a:lnSpc>
                <a:spcPct val="120000"/>
              </a:lnSpc>
              <a:spcBef>
                <a:spcPts val="600"/>
              </a:spcBef>
              <a:spcAft>
                <a:spcPts val="600"/>
              </a:spcAft>
              <a:buClr>
                <a:srgbClr val="00B0F0"/>
              </a:buClr>
              <a:buFont typeface="Wingdings" charset="2"/>
              <a:buChar char="§"/>
            </a:pPr>
            <a:r>
              <a:rPr lang="en-CA" sz="2200" dirty="0">
                <a:solidFill>
                  <a:schemeClr val="tx1">
                    <a:lumMod val="50000"/>
                    <a:lumOff val="50000"/>
                  </a:schemeClr>
                </a:solidFill>
                <a:latin typeface="Arial" charset="0"/>
                <a:ea typeface="Arial" charset="0"/>
                <a:cs typeface="Arial" charset="0"/>
              </a:rPr>
              <a:t>School council meeting</a:t>
            </a:r>
            <a:r>
              <a:rPr lang="en-CA" sz="2200" b="1" dirty="0">
                <a:solidFill>
                  <a:schemeClr val="tx1">
                    <a:lumMod val="50000"/>
                    <a:lumOff val="50000"/>
                  </a:schemeClr>
                </a:solidFill>
                <a:latin typeface="Arial" charset="0"/>
                <a:ea typeface="Arial" charset="0"/>
                <a:cs typeface="Arial" charset="0"/>
              </a:rPr>
              <a:t> </a:t>
            </a:r>
            <a:r>
              <a:rPr lang="en-CA" sz="2200" dirty="0">
                <a:solidFill>
                  <a:schemeClr val="tx1">
                    <a:lumMod val="50000"/>
                    <a:lumOff val="50000"/>
                  </a:schemeClr>
                </a:solidFill>
                <a:latin typeface="Arial" charset="0"/>
                <a:ea typeface="Arial" charset="0"/>
                <a:cs typeface="Arial" charset="0"/>
              </a:rPr>
              <a:t> </a:t>
            </a:r>
          </a:p>
          <a:p>
            <a:pPr fontAlgn="base">
              <a:buClr>
                <a:srgbClr val="00B0F0"/>
              </a:buClr>
              <a:buFont typeface="Wingdings" charset="2"/>
              <a:buChar char="§"/>
            </a:pPr>
            <a:r>
              <a:rPr lang="en-CA" sz="2200" dirty="0">
                <a:solidFill>
                  <a:schemeClr val="tx1">
                    <a:lumMod val="50000"/>
                    <a:lumOff val="50000"/>
                  </a:schemeClr>
                </a:solidFill>
                <a:latin typeface="Arial" charset="0"/>
                <a:ea typeface="Arial" charset="0"/>
                <a:cs typeface="Arial" charset="0"/>
              </a:rPr>
              <a:t>Other</a:t>
            </a:r>
            <a:r>
              <a:rPr lang="en-CA" sz="2200" b="1" dirty="0">
                <a:solidFill>
                  <a:schemeClr val="tx1">
                    <a:lumMod val="50000"/>
                    <a:lumOff val="50000"/>
                  </a:schemeClr>
                </a:solidFill>
                <a:latin typeface="Arial" charset="0"/>
                <a:ea typeface="Arial" charset="0"/>
                <a:cs typeface="Arial" charset="0"/>
              </a:rPr>
              <a:t> </a:t>
            </a:r>
            <a:r>
              <a:rPr lang="en-CA" sz="2200" dirty="0">
                <a:solidFill>
                  <a:schemeClr val="tx1">
                    <a:lumMod val="50000"/>
                    <a:lumOff val="50000"/>
                  </a:schemeClr>
                </a:solidFill>
                <a:latin typeface="Arial" charset="0"/>
                <a:ea typeface="Arial" charset="0"/>
                <a:cs typeface="Arial" charset="0"/>
              </a:rPr>
              <a:t> </a:t>
            </a:r>
          </a:p>
          <a:p>
            <a:pPr>
              <a:lnSpc>
                <a:spcPct val="120000"/>
              </a:lnSpc>
              <a:spcBef>
                <a:spcPts val="600"/>
              </a:spcBef>
              <a:spcAft>
                <a:spcPts val="600"/>
              </a:spcAft>
              <a:buClr>
                <a:srgbClr val="00B0F0"/>
              </a:buClr>
              <a:buFont typeface="Wingdings" charset="2"/>
              <a:buChar char="§"/>
            </a:pPr>
            <a:endParaRPr lang="en-CA" sz="2000" dirty="0">
              <a:solidFill>
                <a:schemeClr val="bg1">
                  <a:lumMod val="50000"/>
                </a:schemeClr>
              </a:solidFill>
              <a:latin typeface="Arial"/>
              <a:cs typeface="Arial"/>
            </a:endParaRPr>
          </a:p>
          <a:p>
            <a:pPr marL="283845" indent="-283845">
              <a:lnSpc>
                <a:spcPct val="120000"/>
              </a:lnSpc>
              <a:spcBef>
                <a:spcPts val="600"/>
              </a:spcBef>
              <a:spcAft>
                <a:spcPts val="600"/>
              </a:spcAft>
              <a:buClr>
                <a:srgbClr val="00B0F0"/>
              </a:buClr>
              <a:buFont typeface="Wingdings" panose="05000000000000000000" pitchFamily="2" charset="2"/>
              <a:buChar char="§"/>
            </a:pPr>
            <a:endParaRPr lang="en-CA" sz="2000" dirty="0">
              <a:solidFill>
                <a:schemeClr val="bg1">
                  <a:lumMod val="50000"/>
                </a:schemeClr>
              </a:solidFill>
              <a:latin typeface="Arial" panose="020B0604020202020204" pitchFamily="34" charset="0"/>
              <a:cs typeface="Arial" panose="020B0604020202020204" pitchFamily="34" charset="0"/>
            </a:endParaRPr>
          </a:p>
          <a:p>
            <a:pPr marL="283845" indent="-283845">
              <a:lnSpc>
                <a:spcPct val="120000"/>
              </a:lnSpc>
              <a:spcBef>
                <a:spcPts val="600"/>
              </a:spcBef>
              <a:spcAft>
                <a:spcPts val="600"/>
              </a:spcAft>
              <a:buClr>
                <a:srgbClr val="00B0F0"/>
              </a:buClr>
              <a:buFont typeface="Wingdings" panose="05000000000000000000" pitchFamily="2" charset="2"/>
              <a:buChar char="§"/>
            </a:pPr>
            <a:endParaRPr lang="en-CA" sz="2900" dirty="0">
              <a:solidFill>
                <a:schemeClr val="bg1">
                  <a:lumMod val="50000"/>
                </a:schemeClr>
              </a:solidFill>
              <a:latin typeface="Arial" panose="020B0604020202020204" pitchFamily="34" charset="0"/>
              <a:cs typeface="Arial" panose="020B0604020202020204" pitchFamily="34" charset="0"/>
            </a:endParaRPr>
          </a:p>
          <a:p>
            <a:pPr marL="175895" indent="0">
              <a:lnSpc>
                <a:spcPct val="120000"/>
              </a:lnSpc>
              <a:spcBef>
                <a:spcPts val="600"/>
              </a:spcBef>
              <a:spcAft>
                <a:spcPts val="600"/>
              </a:spcAft>
              <a:buClr>
                <a:srgbClr val="00B0F0"/>
              </a:buClr>
              <a:buNone/>
            </a:pPr>
            <a:endParaRPr lang="en-CA" sz="2900" dirty="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5783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86884" cy="708918"/>
          </a:xfrm>
        </p:spPr>
        <p:txBody>
          <a:bodyPr>
            <a:normAutofit/>
          </a:bodyPr>
          <a:lstStyle/>
          <a:p>
            <a:r>
              <a:rPr lang="en-CA" sz="2500" b="1" dirty="0">
                <a:solidFill>
                  <a:srgbClr val="00B0F0"/>
                </a:solidFill>
                <a:latin typeface="Arial"/>
                <a:cs typeface="Arial"/>
              </a:rPr>
              <a:t>Gathering Your Feedback</a:t>
            </a:r>
            <a:endParaRPr lang="en-US" dirty="0">
              <a:solidFill>
                <a:srgbClr val="00B0F0"/>
              </a:solidFill>
              <a:latin typeface="Arial"/>
              <a:cs typeface="Arial"/>
            </a:endParaRPr>
          </a:p>
        </p:txBody>
      </p:sp>
      <p:sp>
        <p:nvSpPr>
          <p:cNvPr id="5" name="Content Placeholder 4"/>
          <p:cNvSpPr>
            <a:spLocks noGrp="1"/>
          </p:cNvSpPr>
          <p:nvPr>
            <p:ph idx="1"/>
          </p:nvPr>
        </p:nvSpPr>
        <p:spPr>
          <a:xfrm>
            <a:off x="2559551" y="1391615"/>
            <a:ext cx="5970991" cy="3481467"/>
          </a:xfrm>
        </p:spPr>
        <p:txBody>
          <a:bodyPr>
            <a:normAutofit/>
          </a:bodyPr>
          <a:lstStyle/>
          <a:p>
            <a:pPr marL="0" indent="0">
              <a:lnSpc>
                <a:spcPct val="120000"/>
              </a:lnSpc>
              <a:spcBef>
                <a:spcPts val="600"/>
              </a:spcBef>
              <a:spcAft>
                <a:spcPts val="600"/>
              </a:spcAft>
              <a:buClr>
                <a:srgbClr val="00B0F0"/>
              </a:buClr>
              <a:buNone/>
            </a:pPr>
            <a:r>
              <a:rPr lang="en-CA" sz="2000" b="1" dirty="0">
                <a:solidFill>
                  <a:schemeClr val="bg1">
                    <a:lumMod val="50000"/>
                  </a:schemeClr>
                </a:solidFill>
                <a:latin typeface="Arial"/>
                <a:cs typeface="Arial"/>
              </a:rPr>
              <a:t>Sch</a:t>
            </a:r>
            <a:r>
              <a:rPr lang="en-CA" sz="2000" b="1" dirty="0">
                <a:solidFill>
                  <a:schemeClr val="tx1">
                    <a:lumMod val="50000"/>
                    <a:lumOff val="50000"/>
                  </a:schemeClr>
                </a:solidFill>
                <a:latin typeface="Arial"/>
                <a:cs typeface="Arial"/>
              </a:rPr>
              <a:t>ool Budget &amp; Fees</a:t>
            </a:r>
          </a:p>
          <a:p>
            <a:pPr marL="0" indent="0">
              <a:lnSpc>
                <a:spcPct val="120000"/>
              </a:lnSpc>
              <a:spcBef>
                <a:spcPts val="600"/>
              </a:spcBef>
              <a:spcAft>
                <a:spcPts val="600"/>
              </a:spcAft>
              <a:buClr>
                <a:srgbClr val="00B0F0"/>
              </a:buClr>
              <a:buNone/>
            </a:pPr>
            <a:r>
              <a:rPr lang="en-CA" sz="2000" dirty="0">
                <a:solidFill>
                  <a:schemeClr val="tx1">
                    <a:lumMod val="50000"/>
                    <a:lumOff val="50000"/>
                  </a:schemeClr>
                </a:solidFill>
                <a:latin typeface="Arial"/>
                <a:ea typeface="Arial" charset="0"/>
                <a:cs typeface="Arial"/>
              </a:rPr>
              <a:t>Schools must operate within their budget and too many fees can be unmanageable for families. Knowing that, what activities and services are most important to you? </a:t>
            </a:r>
            <a:endParaRPr lang="en-CA" sz="2000" dirty="0">
              <a:solidFill>
                <a:schemeClr val="tx1">
                  <a:lumMod val="50000"/>
                  <a:lumOff val="50000"/>
                </a:schemeClr>
              </a:solidFill>
              <a:latin typeface="Arial"/>
              <a:ea typeface="Arial" charset="0"/>
              <a:cs typeface="Arial" charset="0"/>
            </a:endParaRPr>
          </a:p>
          <a:p>
            <a:pPr marL="0" indent="0">
              <a:lnSpc>
                <a:spcPct val="120000"/>
              </a:lnSpc>
              <a:spcBef>
                <a:spcPts val="600"/>
              </a:spcBef>
              <a:spcAft>
                <a:spcPts val="600"/>
              </a:spcAft>
              <a:buClr>
                <a:srgbClr val="00B0F0"/>
              </a:buClr>
              <a:buNone/>
            </a:pPr>
            <a:r>
              <a:rPr lang="en-CA" sz="2000" dirty="0">
                <a:solidFill>
                  <a:schemeClr val="tx1">
                    <a:lumMod val="50000"/>
                    <a:lumOff val="50000"/>
                  </a:schemeClr>
                </a:solidFill>
                <a:latin typeface="Arial"/>
                <a:ea typeface="Arial" charset="0"/>
                <a:cs typeface="Arial"/>
              </a:rPr>
              <a:t>(e.g., field trips, guest speakers, experts in schools, sporting activities, outdoor education, etc.)</a:t>
            </a:r>
            <a:endParaRPr lang="en-CA" sz="2900" dirty="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8744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70480" y="403132"/>
            <a:ext cx="6575892" cy="708918"/>
          </a:xfrm>
        </p:spPr>
        <p:txBody>
          <a:bodyPr>
            <a:normAutofit/>
          </a:bodyPr>
          <a:lstStyle/>
          <a:p>
            <a:pPr defTabSz="457200">
              <a:lnSpc>
                <a:spcPct val="100000"/>
              </a:lnSpc>
              <a:spcBef>
                <a:spcPts val="0"/>
              </a:spcBef>
            </a:pPr>
            <a:r>
              <a:rPr lang="en-CA" sz="2500" b="1" dirty="0">
                <a:solidFill>
                  <a:srgbClr val="00B0F0"/>
                </a:solidFill>
                <a:latin typeface="Arial"/>
                <a:cs typeface="Arial"/>
              </a:rPr>
              <a:t>Next Steps</a:t>
            </a:r>
            <a:endParaRPr lang="en-US" sz="2500" dirty="0">
              <a:solidFill>
                <a:srgbClr val="00B0F0"/>
              </a:solidFill>
              <a:latin typeface="Arial"/>
              <a:cs typeface="Arial"/>
            </a:endParaRPr>
          </a:p>
        </p:txBody>
      </p:sp>
      <p:sp>
        <p:nvSpPr>
          <p:cNvPr id="5" name="Content Placeholder 4"/>
          <p:cNvSpPr>
            <a:spLocks noGrp="1"/>
          </p:cNvSpPr>
          <p:nvPr>
            <p:ph idx="1"/>
          </p:nvPr>
        </p:nvSpPr>
        <p:spPr>
          <a:xfrm>
            <a:off x="2570480" y="987067"/>
            <a:ext cx="5971636" cy="4406356"/>
          </a:xfrm>
        </p:spPr>
        <p:txBody>
          <a:bodyPr>
            <a:normAutofit fontScale="77500" lnSpcReduction="20000"/>
          </a:bodyPr>
          <a:lstStyle/>
          <a:p>
            <a:pPr marL="283845" indent="-283845">
              <a:lnSpc>
                <a:spcPct val="120000"/>
              </a:lnSpc>
              <a:spcBef>
                <a:spcPts val="600"/>
              </a:spcBef>
              <a:spcAft>
                <a:spcPts val="600"/>
              </a:spcAft>
              <a:buClr>
                <a:srgbClr val="00B0F0"/>
              </a:buClr>
              <a:buFont typeface="Wingdings" panose="05000000000000000000" pitchFamily="2" charset="2"/>
              <a:buChar char="§"/>
            </a:pPr>
            <a:r>
              <a:rPr lang="en-CA" sz="2600" dirty="0">
                <a:solidFill>
                  <a:schemeClr val="bg1">
                    <a:lumMod val="50000"/>
                  </a:schemeClr>
                </a:solidFill>
                <a:latin typeface="Arial"/>
                <a:cs typeface="Arial"/>
              </a:rPr>
              <a:t>We will update our school website with:</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2600" dirty="0">
                <a:solidFill>
                  <a:schemeClr val="bg1">
                    <a:lumMod val="50000"/>
                  </a:schemeClr>
                </a:solidFill>
                <a:latin typeface="Arial"/>
                <a:cs typeface="Arial"/>
              </a:rPr>
              <a:t>A summary of feedback gathered at tonight’s session by</a:t>
            </a:r>
            <a:r>
              <a:rPr lang="en-CA" sz="2600" dirty="0">
                <a:solidFill>
                  <a:srgbClr val="FF0000"/>
                </a:solidFill>
                <a:latin typeface="Arial"/>
                <a:cs typeface="Arial"/>
              </a:rPr>
              <a:t> </a:t>
            </a:r>
            <a:r>
              <a:rPr lang="en-CA" sz="2600" b="1" dirty="0">
                <a:solidFill>
                  <a:schemeClr val="bg1">
                    <a:lumMod val="50000"/>
                  </a:schemeClr>
                </a:solidFill>
                <a:latin typeface="Arial"/>
                <a:cs typeface="Arial"/>
              </a:rPr>
              <a:t>April 9</a:t>
            </a:r>
            <a:r>
              <a:rPr lang="en-CA" sz="2600" b="1" baseline="30000" dirty="0">
                <a:solidFill>
                  <a:schemeClr val="bg1">
                    <a:lumMod val="50000"/>
                  </a:schemeClr>
                </a:solidFill>
                <a:latin typeface="Arial"/>
                <a:cs typeface="Arial"/>
              </a:rPr>
              <a:t>th</a:t>
            </a:r>
            <a:r>
              <a:rPr lang="en-CA" sz="2600" b="1" dirty="0">
                <a:solidFill>
                  <a:schemeClr val="bg1">
                    <a:lumMod val="50000"/>
                  </a:schemeClr>
                </a:solidFill>
                <a:latin typeface="Arial"/>
                <a:cs typeface="Arial"/>
              </a:rPr>
              <a:t> </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2600" dirty="0">
                <a:solidFill>
                  <a:schemeClr val="bg1">
                    <a:lumMod val="50000"/>
                  </a:schemeClr>
                </a:solidFill>
                <a:latin typeface="Arial"/>
                <a:cs typeface="Arial"/>
              </a:rPr>
              <a:t>A meeting evaluation summary by </a:t>
            </a:r>
            <a:r>
              <a:rPr lang="en-CA" sz="2600" b="1" dirty="0">
                <a:solidFill>
                  <a:schemeClr val="bg1">
                    <a:lumMod val="50000"/>
                  </a:schemeClr>
                </a:solidFill>
                <a:latin typeface="Arial"/>
                <a:cs typeface="Arial"/>
              </a:rPr>
              <a:t>April 9</a:t>
            </a:r>
            <a:r>
              <a:rPr lang="en-CA" sz="2600" b="1" baseline="30000" dirty="0">
                <a:solidFill>
                  <a:schemeClr val="bg1">
                    <a:lumMod val="50000"/>
                  </a:schemeClr>
                </a:solidFill>
                <a:latin typeface="Arial"/>
                <a:cs typeface="Arial"/>
              </a:rPr>
              <a:t>th</a:t>
            </a:r>
            <a:r>
              <a:rPr lang="en-CA" sz="2600" b="1" dirty="0">
                <a:solidFill>
                  <a:schemeClr val="bg1">
                    <a:lumMod val="50000"/>
                  </a:schemeClr>
                </a:solidFill>
                <a:latin typeface="Arial"/>
                <a:cs typeface="Arial"/>
              </a:rPr>
              <a:t> </a:t>
            </a:r>
          </a:p>
          <a:p>
            <a:pPr marL="283845" lvl="2" indent="-283845">
              <a:lnSpc>
                <a:spcPct val="120000"/>
              </a:lnSpc>
              <a:spcBef>
                <a:spcPts val="600"/>
              </a:spcBef>
              <a:spcAft>
                <a:spcPts val="600"/>
              </a:spcAft>
              <a:buClr>
                <a:srgbClr val="00B0F0"/>
              </a:buClr>
              <a:buFont typeface="Wingdings" panose="05000000000000000000" pitchFamily="2" charset="2"/>
              <a:buChar char="§"/>
            </a:pPr>
            <a:r>
              <a:rPr lang="en-CA" sz="2600" dirty="0">
                <a:solidFill>
                  <a:schemeClr val="bg1">
                    <a:lumMod val="50000"/>
                  </a:schemeClr>
                </a:solidFill>
                <a:latin typeface="Arial"/>
                <a:cs typeface="Arial"/>
              </a:rPr>
              <a:t>Share information about student results and the school development plan at our</a:t>
            </a:r>
            <a:r>
              <a:rPr lang="en-CA" sz="2600" dirty="0">
                <a:solidFill>
                  <a:srgbClr val="FF0000"/>
                </a:solidFill>
                <a:latin typeface="Arial"/>
                <a:cs typeface="Arial"/>
              </a:rPr>
              <a:t> </a:t>
            </a:r>
            <a:r>
              <a:rPr lang="en-CA" sz="2600" b="1" dirty="0">
                <a:solidFill>
                  <a:schemeClr val="bg1">
                    <a:lumMod val="50000"/>
                  </a:schemeClr>
                </a:solidFill>
                <a:latin typeface="Arial"/>
                <a:cs typeface="Arial"/>
              </a:rPr>
              <a:t>September 2026 </a:t>
            </a:r>
            <a:r>
              <a:rPr lang="en-CA" sz="2600" dirty="0">
                <a:solidFill>
                  <a:schemeClr val="bg1">
                    <a:lumMod val="50000"/>
                  </a:schemeClr>
                </a:solidFill>
                <a:latin typeface="Arial"/>
                <a:cs typeface="Arial"/>
              </a:rPr>
              <a:t>school council meeting.</a:t>
            </a:r>
          </a:p>
          <a:p>
            <a:pPr marL="283845" lvl="2" indent="-283845">
              <a:lnSpc>
                <a:spcPct val="120000"/>
              </a:lnSpc>
              <a:spcBef>
                <a:spcPts val="600"/>
              </a:spcBef>
              <a:spcAft>
                <a:spcPts val="600"/>
              </a:spcAft>
              <a:buClr>
                <a:srgbClr val="00B0F0"/>
              </a:buClr>
              <a:buFont typeface="Wingdings" panose="05000000000000000000" pitchFamily="2" charset="2"/>
              <a:buChar char="§"/>
            </a:pPr>
            <a:r>
              <a:rPr lang="en-CA" sz="2600" dirty="0">
                <a:solidFill>
                  <a:schemeClr val="bg1">
                    <a:lumMod val="50000"/>
                  </a:schemeClr>
                </a:solidFill>
                <a:latin typeface="Arial"/>
                <a:cs typeface="Arial"/>
              </a:rPr>
              <a:t>Our updated school development plan will be posted on our school website by Nov. 30, 2026.</a:t>
            </a:r>
          </a:p>
          <a:p>
            <a:pPr marL="457200" lvl="2" indent="0">
              <a:lnSpc>
                <a:spcPct val="120000"/>
              </a:lnSpc>
              <a:spcBef>
                <a:spcPts val="600"/>
              </a:spcBef>
              <a:spcAft>
                <a:spcPts val="600"/>
              </a:spcAft>
              <a:buClr>
                <a:srgbClr val="767171"/>
              </a:buClr>
              <a:buNone/>
            </a:pPr>
            <a:endParaRPr lang="en-CA" sz="3300" dirty="0">
              <a:solidFill>
                <a:schemeClr val="bg1">
                  <a:lumMod val="50000"/>
                </a:schemeClr>
              </a:solidFill>
              <a:latin typeface="Arial"/>
              <a:cs typeface="Arial"/>
            </a:endParaRPr>
          </a:p>
        </p:txBody>
      </p:sp>
    </p:spTree>
    <p:extLst>
      <p:ext uri="{BB962C8B-B14F-4D97-AF65-F5344CB8AC3E}">
        <p14:creationId xmlns:p14="http://schemas.microsoft.com/office/powerpoint/2010/main" val="1519247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351314" y="274639"/>
            <a:ext cx="6569849" cy="708918"/>
          </a:xfrm>
        </p:spPr>
        <p:txBody>
          <a:bodyPr anchor="ctr">
            <a:normAutofit/>
          </a:bodyPr>
          <a:lstStyle/>
          <a:p>
            <a:pPr defTabSz="457200">
              <a:spcBef>
                <a:spcPts val="0"/>
              </a:spcBef>
            </a:pPr>
            <a:r>
              <a:rPr lang="en-CA" b="1"/>
              <a:t>Wrap-Up</a:t>
            </a:r>
            <a:endParaRPr lang="en-US"/>
          </a:p>
        </p:txBody>
      </p:sp>
      <p:sp>
        <p:nvSpPr>
          <p:cNvPr id="5" name="Content Placeholder 4"/>
          <p:cNvSpPr>
            <a:spLocks noGrp="1"/>
          </p:cNvSpPr>
          <p:nvPr>
            <p:ph idx="1"/>
          </p:nvPr>
        </p:nvSpPr>
        <p:spPr>
          <a:xfrm>
            <a:off x="2351314" y="1068081"/>
            <a:ext cx="3189674" cy="3834332"/>
          </a:xfrm>
        </p:spPr>
        <p:txBody>
          <a:bodyPr anchor="t">
            <a:normAutofit/>
          </a:bodyPr>
          <a:lstStyle/>
          <a:p>
            <a:pPr marL="283845" indent="-283845">
              <a:spcBef>
                <a:spcPts val="600"/>
              </a:spcBef>
              <a:spcAft>
                <a:spcPts val="600"/>
              </a:spcAft>
              <a:buClr>
                <a:srgbClr val="00B0F0"/>
              </a:buClr>
              <a:buFont typeface="Wingdings" panose="05000000000000000000" pitchFamily="2" charset="2"/>
              <a:buChar char="§"/>
            </a:pPr>
            <a:r>
              <a:rPr lang="en-CA"/>
              <a:t>Thank you for your participation!</a:t>
            </a:r>
          </a:p>
          <a:p>
            <a:pPr marL="283845" indent="-283845">
              <a:spcBef>
                <a:spcPts val="600"/>
              </a:spcBef>
              <a:spcAft>
                <a:spcPts val="600"/>
              </a:spcAft>
              <a:buClr>
                <a:srgbClr val="00B0F0"/>
              </a:buClr>
              <a:buFont typeface="Wingdings" panose="05000000000000000000" pitchFamily="2" charset="2"/>
              <a:buChar char="§"/>
            </a:pPr>
            <a:r>
              <a:rPr lang="en-CA"/>
              <a:t>Please take a few minutes at this time to share your feedback about this meeting.</a:t>
            </a:r>
          </a:p>
        </p:txBody>
      </p:sp>
      <p:pic>
        <p:nvPicPr>
          <p:cNvPr id="3" name="Picture 2">
            <a:extLst>
              <a:ext uri="{FF2B5EF4-FFF2-40B4-BE49-F238E27FC236}">
                <a16:creationId xmlns:a16="http://schemas.microsoft.com/office/drawing/2014/main" id="{2BF6FE27-566F-0EBD-CEC9-086E1F7F865F}"/>
              </a:ext>
            </a:extLst>
          </p:cNvPr>
          <p:cNvPicPr>
            <a:picLocks noChangeAspect="1"/>
          </p:cNvPicPr>
          <p:nvPr/>
        </p:nvPicPr>
        <p:blipFill>
          <a:blip r:embed="rId3"/>
          <a:srcRect l="8358" r="8457" b="2"/>
          <a:stretch>
            <a:fillRect/>
          </a:stretch>
        </p:blipFill>
        <p:spPr>
          <a:xfrm>
            <a:off x="5636238" y="549606"/>
            <a:ext cx="3189674" cy="3834332"/>
          </a:xfrm>
          <a:prstGeom prst="rect">
            <a:avLst/>
          </a:prstGeom>
          <a:noFill/>
        </p:spPr>
      </p:pic>
    </p:spTree>
    <p:extLst>
      <p:ext uri="{BB962C8B-B14F-4D97-AF65-F5344CB8AC3E}">
        <p14:creationId xmlns:p14="http://schemas.microsoft.com/office/powerpoint/2010/main" val="410404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0641" y="204395"/>
            <a:ext cx="6564966" cy="1133621"/>
          </a:xfrm>
        </p:spPr>
        <p:txBody>
          <a:bodyPr>
            <a:normAutofit fontScale="90000"/>
          </a:bodyPr>
          <a:lstStyle/>
          <a:p>
            <a:pPr defTabSz="457200">
              <a:lnSpc>
                <a:spcPct val="100000"/>
              </a:lnSpc>
              <a:spcBef>
                <a:spcPts val="0"/>
              </a:spcBef>
            </a:pPr>
            <a:br>
              <a:rPr lang="en-US" b="1" dirty="0">
                <a:latin typeface="Arial" panose="020B0604020202020204" pitchFamily="34" charset="0"/>
                <a:ea typeface="+mn-ea"/>
                <a:cs typeface="Arial" panose="020B0604020202020204" pitchFamily="34" charset="0"/>
              </a:rPr>
            </a:br>
            <a:r>
              <a:rPr lang="en-US" b="1" dirty="0">
                <a:solidFill>
                  <a:srgbClr val="00B0F0"/>
                </a:solidFill>
                <a:latin typeface="Arial"/>
                <a:ea typeface="+mn-ea"/>
                <a:cs typeface="Arial"/>
              </a:rPr>
              <a:t>2026 School Planning</a:t>
            </a:r>
            <a:br>
              <a:rPr lang="en-US" b="1" dirty="0">
                <a:latin typeface="Arial" panose="020B0604020202020204" pitchFamily="34" charset="0"/>
                <a:ea typeface="+mn-ea"/>
                <a:cs typeface="Arial" panose="020B0604020202020204" pitchFamily="34" charset="0"/>
              </a:rPr>
            </a:br>
            <a:endParaRPr lang="en-US"/>
          </a:p>
        </p:txBody>
      </p:sp>
      <p:sp>
        <p:nvSpPr>
          <p:cNvPr id="5" name="Content Placeholder 4"/>
          <p:cNvSpPr>
            <a:spLocks noGrp="1"/>
          </p:cNvSpPr>
          <p:nvPr>
            <p:ph idx="1"/>
          </p:nvPr>
        </p:nvSpPr>
        <p:spPr>
          <a:xfrm>
            <a:off x="2580641" y="1541417"/>
            <a:ext cx="5961475" cy="3834332"/>
          </a:xfrm>
        </p:spPr>
        <p:txBody>
          <a:bodyPr/>
          <a:lstStyle/>
          <a:p>
            <a:pPr marL="284400" lvl="0" indent="-284400" defTabSz="457200">
              <a:lnSpc>
                <a:spcPct val="100000"/>
              </a:lnSpc>
              <a:spcBef>
                <a:spcPts val="600"/>
              </a:spcBef>
              <a:spcAft>
                <a:spcPts val="600"/>
              </a:spcAft>
              <a:buClr>
                <a:srgbClr val="00B0F0"/>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Welcome</a:t>
            </a:r>
          </a:p>
          <a:p>
            <a:pPr marL="284400" lvl="0" indent="-284400" defTabSz="457200">
              <a:lnSpc>
                <a:spcPct val="100000"/>
              </a:lnSpc>
              <a:spcBef>
                <a:spcPts val="600"/>
              </a:spcBef>
              <a:spcAft>
                <a:spcPts val="600"/>
              </a:spcAft>
              <a:buClr>
                <a:srgbClr val="00B0F0"/>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Agenda</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Presentation</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Q &amp; A</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Gather feedback</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Meeting evaluation</a:t>
            </a:r>
          </a:p>
          <a:p>
            <a:endParaRPr lang="en-US"/>
          </a:p>
        </p:txBody>
      </p:sp>
    </p:spTree>
    <p:extLst>
      <p:ext uri="{BB962C8B-B14F-4D97-AF65-F5344CB8AC3E}">
        <p14:creationId xmlns:p14="http://schemas.microsoft.com/office/powerpoint/2010/main" val="271842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705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0640" y="204395"/>
            <a:ext cx="6575265" cy="1133621"/>
          </a:xfrm>
        </p:spPr>
        <p:txBody>
          <a:bodyPr>
            <a:normAutofit fontScale="90000"/>
          </a:bodyPr>
          <a:lstStyle/>
          <a:p>
            <a:pPr defTabSz="457200">
              <a:lnSpc>
                <a:spcPct val="100000"/>
              </a:lnSpc>
              <a:spcBef>
                <a:spcPts val="0"/>
              </a:spcBef>
            </a:pPr>
            <a:br>
              <a:rPr lang="en-US" b="1" dirty="0">
                <a:latin typeface="Arial"/>
                <a:ea typeface="+mn-ea"/>
                <a:cs typeface="Arial"/>
              </a:rPr>
            </a:br>
            <a:r>
              <a:rPr lang="en-US" b="1" dirty="0">
                <a:solidFill>
                  <a:srgbClr val="00B0F0"/>
                </a:solidFill>
                <a:latin typeface="Arial"/>
                <a:ea typeface="+mn-ea"/>
                <a:cs typeface="Arial"/>
              </a:rPr>
              <a:t>2026 School Planning</a:t>
            </a:r>
            <a:br>
              <a:rPr lang="en-US" b="1" dirty="0">
                <a:latin typeface="Arial" panose="020B0604020202020204" pitchFamily="34" charset="0"/>
                <a:ea typeface="+mn-ea"/>
                <a:cs typeface="Arial" panose="020B0604020202020204" pitchFamily="34" charset="0"/>
              </a:rPr>
            </a:br>
            <a:endParaRPr lang="en-US" dirty="0"/>
          </a:p>
        </p:txBody>
      </p:sp>
      <p:sp>
        <p:nvSpPr>
          <p:cNvPr id="5" name="Content Placeholder 4"/>
          <p:cNvSpPr>
            <a:spLocks noGrp="1"/>
          </p:cNvSpPr>
          <p:nvPr>
            <p:ph idx="1"/>
          </p:nvPr>
        </p:nvSpPr>
        <p:spPr>
          <a:xfrm>
            <a:off x="2580640" y="1520202"/>
            <a:ext cx="5984626" cy="3834332"/>
          </a:xfrm>
        </p:spPr>
        <p:txBody>
          <a:bodyPr>
            <a:normAutofit/>
          </a:bodyPr>
          <a:lstStyle/>
          <a:p>
            <a:pPr marL="0" indent="0" defTabSz="457200">
              <a:lnSpc>
                <a:spcPct val="100000"/>
              </a:lnSpc>
              <a:spcBef>
                <a:spcPts val="600"/>
              </a:spcBef>
              <a:spcAft>
                <a:spcPts val="600"/>
              </a:spcAft>
              <a:buClr>
                <a:srgbClr val="00B0F0"/>
              </a:buClr>
              <a:buNone/>
            </a:pPr>
            <a:r>
              <a:rPr lang="en-CA" sz="2000" dirty="0">
                <a:solidFill>
                  <a:schemeClr val="tx1">
                    <a:lumMod val="50000"/>
                    <a:lumOff val="50000"/>
                  </a:schemeClr>
                </a:solidFill>
                <a:latin typeface="Arial"/>
                <a:cs typeface="Arial"/>
              </a:rPr>
              <a:t>The purpose of this meeting is to:</a:t>
            </a:r>
          </a:p>
          <a:p>
            <a:pPr marL="742950" lvl="1" indent="-285750" defTabSz="457200">
              <a:lnSpc>
                <a:spcPct val="100000"/>
              </a:lnSpc>
              <a:spcBef>
                <a:spcPts val="600"/>
              </a:spcBef>
              <a:spcAft>
                <a:spcPts val="600"/>
              </a:spcAft>
              <a:buClr>
                <a:srgbClr val="00B0F0"/>
              </a:buClr>
              <a:buFont typeface="Wingdings" panose="05000000000000000000" pitchFamily="2" charset="2"/>
              <a:buChar char="§"/>
            </a:pPr>
            <a:r>
              <a:rPr lang="en-CA" sz="1600" dirty="0">
                <a:solidFill>
                  <a:schemeClr val="bg1">
                    <a:lumMod val="50000"/>
                  </a:schemeClr>
                </a:solidFill>
                <a:latin typeface="Arial"/>
                <a:cs typeface="Arial"/>
              </a:rPr>
              <a:t>Share information about school planning at </a:t>
            </a:r>
            <a:r>
              <a:rPr lang="en-CA" sz="1600" b="1" dirty="0">
                <a:solidFill>
                  <a:srgbClr val="002060"/>
                </a:solidFill>
                <a:latin typeface="Arial"/>
                <a:cs typeface="Arial"/>
              </a:rPr>
              <a:t>Erin Woods School</a:t>
            </a:r>
          </a:p>
          <a:p>
            <a:pPr marL="742950" lvl="1" indent="-285750" defTabSz="457200">
              <a:lnSpc>
                <a:spcPct val="100000"/>
              </a:lnSpc>
              <a:spcBef>
                <a:spcPts val="600"/>
              </a:spcBef>
              <a:spcAft>
                <a:spcPts val="600"/>
              </a:spcAft>
              <a:buClr>
                <a:srgbClr val="00B0F0"/>
              </a:buClr>
              <a:buFont typeface="Wingdings" panose="05000000000000000000" pitchFamily="2" charset="2"/>
              <a:buChar char="§"/>
            </a:pPr>
            <a:r>
              <a:rPr lang="en-CA" sz="1600" dirty="0">
                <a:solidFill>
                  <a:schemeClr val="bg1">
                    <a:lumMod val="50000"/>
                  </a:schemeClr>
                </a:solidFill>
                <a:latin typeface="Arial"/>
                <a:cs typeface="Arial"/>
              </a:rPr>
              <a:t>Gather feedback that may be considered in making future school planning decisions</a:t>
            </a:r>
          </a:p>
        </p:txBody>
      </p:sp>
    </p:spTree>
    <p:extLst>
      <p:ext uri="{BB962C8B-B14F-4D97-AF65-F5344CB8AC3E}">
        <p14:creationId xmlns:p14="http://schemas.microsoft.com/office/powerpoint/2010/main" val="1465940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645612" y="517004"/>
            <a:ext cx="6495673" cy="708918"/>
          </a:xfrm>
        </p:spPr>
        <p:txBody>
          <a:bodyPr>
            <a:normAutofit fontScale="90000"/>
          </a:bodyPr>
          <a:lstStyle/>
          <a:p>
            <a:pPr defTabSz="457200">
              <a:lnSpc>
                <a:spcPct val="100000"/>
              </a:lnSpc>
              <a:spcBef>
                <a:spcPts val="0"/>
              </a:spcBef>
            </a:pPr>
            <a:r>
              <a:rPr lang="en-CA" b="1">
                <a:solidFill>
                  <a:srgbClr val="00B0F0"/>
                </a:solidFill>
                <a:latin typeface="Arial"/>
                <a:cs typeface="Arial"/>
              </a:rPr>
              <a:t>How is Our School Development </a:t>
            </a:r>
            <a:br>
              <a:rPr lang="en-CA" b="1">
                <a:latin typeface="Arial" panose="020B0604020202020204" pitchFamily="34" charset="0"/>
                <a:cs typeface="Arial" panose="020B0604020202020204" pitchFamily="34" charset="0"/>
              </a:rPr>
            </a:br>
            <a:r>
              <a:rPr lang="en-CA" b="1">
                <a:solidFill>
                  <a:srgbClr val="00B0F0"/>
                </a:solidFill>
                <a:latin typeface="Arial"/>
                <a:cs typeface="Arial"/>
              </a:rPr>
              <a:t>Plan Used?</a:t>
            </a:r>
            <a:br>
              <a:rPr lang="en-CA" b="1">
                <a:latin typeface="Arial" panose="020B0604020202020204" pitchFamily="34" charset="0"/>
                <a:cs typeface="Arial" panose="020B0604020202020204" pitchFamily="34" charset="0"/>
              </a:rPr>
            </a:br>
            <a:br>
              <a:rPr lang="en-CA" b="1">
                <a:latin typeface="Arial" panose="020B0604020202020204" pitchFamily="34" charset="0"/>
                <a:cs typeface="Arial" panose="020B0604020202020204" pitchFamily="34" charset="0"/>
              </a:rPr>
            </a:br>
            <a:br>
              <a:rPr lang="en-CA" sz="3000" b="1">
                <a:latin typeface="Arial" panose="020B0604020202020204" pitchFamily="34" charset="0"/>
                <a:cs typeface="Arial" panose="020B0604020202020204" pitchFamily="34" charset="0"/>
              </a:rPr>
            </a:br>
            <a:br>
              <a:rPr lang="en-CA" sz="3000" b="1">
                <a:latin typeface="Arial" panose="020B0604020202020204" pitchFamily="34" charset="0"/>
                <a:cs typeface="Arial" panose="020B0604020202020204" pitchFamily="34" charset="0"/>
              </a:rPr>
            </a:br>
            <a:br>
              <a:rPr lang="en-CA" sz="3000" b="1">
                <a:latin typeface="Arial" panose="020B0604020202020204" pitchFamily="34" charset="0"/>
                <a:ea typeface="+mn-ea"/>
                <a:cs typeface="Arial" panose="020B0604020202020204" pitchFamily="34" charset="0"/>
              </a:rPr>
            </a:br>
            <a:endParaRPr lang="en-US"/>
          </a:p>
        </p:txBody>
      </p:sp>
      <p:sp>
        <p:nvSpPr>
          <p:cNvPr id="5" name="Content Placeholder 4"/>
          <p:cNvSpPr>
            <a:spLocks noGrp="1"/>
          </p:cNvSpPr>
          <p:nvPr>
            <p:ph idx="1"/>
          </p:nvPr>
        </p:nvSpPr>
        <p:spPr>
          <a:xfrm>
            <a:off x="2645612" y="1508192"/>
            <a:ext cx="5896503" cy="3635308"/>
          </a:xfrm>
        </p:spPr>
        <p:txBody>
          <a:bodyPr>
            <a:normAutofit fontScale="40000" lnSpcReduction="20000"/>
          </a:bodyPr>
          <a:lstStyle/>
          <a:p>
            <a:pPr marL="283845" indent="-283845">
              <a:lnSpc>
                <a:spcPct val="120000"/>
              </a:lnSpc>
              <a:spcBef>
                <a:spcPts val="600"/>
              </a:spcBef>
              <a:spcAft>
                <a:spcPts val="600"/>
              </a:spcAft>
              <a:buClr>
                <a:srgbClr val="00B0F0"/>
              </a:buClr>
              <a:buFont typeface="Wingdings" panose="05000000000000000000" pitchFamily="2" charset="2"/>
              <a:buChar char="§"/>
            </a:pPr>
            <a:r>
              <a:rPr lang="en-CA" sz="5000">
                <a:solidFill>
                  <a:schemeClr val="bg1">
                    <a:lumMod val="50000"/>
                  </a:schemeClr>
                </a:solidFill>
                <a:latin typeface="Arial"/>
                <a:cs typeface="Arial"/>
              </a:rPr>
              <a:t>Guides ongoing assessment and review of goals and actions.</a:t>
            </a:r>
            <a:endParaRPr lang="en-US">
              <a:solidFill>
                <a:schemeClr val="bg1">
                  <a:lumMod val="50000"/>
                </a:schemeClr>
              </a:solidFill>
            </a:endParaRPr>
          </a:p>
          <a:p>
            <a:pPr marL="283845" indent="-283845">
              <a:lnSpc>
                <a:spcPct val="120000"/>
              </a:lnSpc>
              <a:spcBef>
                <a:spcPts val="600"/>
              </a:spcBef>
              <a:spcAft>
                <a:spcPts val="600"/>
              </a:spcAft>
              <a:buClr>
                <a:srgbClr val="00B0F0"/>
              </a:buClr>
              <a:buFont typeface="Wingdings" panose="05000000000000000000" pitchFamily="2" charset="2"/>
              <a:buChar char="§"/>
            </a:pPr>
            <a:r>
              <a:rPr lang="en-CA" sz="5000">
                <a:solidFill>
                  <a:schemeClr val="bg1">
                    <a:lumMod val="50000"/>
                  </a:schemeClr>
                </a:solidFill>
                <a:latin typeface="Arial"/>
                <a:cs typeface="Arial"/>
              </a:rPr>
              <a:t>Our school development plan is the driver for closing </a:t>
            </a:r>
            <a:r>
              <a:rPr lang="en-CA" sz="5000">
                <a:solidFill>
                  <a:schemeClr val="tx1">
                    <a:lumMod val="50000"/>
                    <a:lumOff val="50000"/>
                  </a:schemeClr>
                </a:solidFill>
                <a:latin typeface="Arial"/>
                <a:cs typeface="Arial"/>
              </a:rPr>
              <a:t>learning</a:t>
            </a:r>
            <a:r>
              <a:rPr lang="en-CA" sz="5000">
                <a:solidFill>
                  <a:srgbClr val="FF0000"/>
                </a:solidFill>
                <a:latin typeface="Arial"/>
                <a:cs typeface="Arial"/>
              </a:rPr>
              <a:t> </a:t>
            </a:r>
            <a:r>
              <a:rPr lang="en-CA" sz="5000">
                <a:solidFill>
                  <a:schemeClr val="bg1">
                    <a:lumMod val="50000"/>
                  </a:schemeClr>
                </a:solidFill>
                <a:latin typeface="Arial"/>
                <a:cs typeface="Arial"/>
              </a:rPr>
              <a:t>gaps and informs:</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a:solidFill>
                  <a:schemeClr val="bg1">
                    <a:lumMod val="50000"/>
                  </a:schemeClr>
                </a:solidFill>
                <a:latin typeface="Arial"/>
                <a:cs typeface="Arial"/>
              </a:rPr>
              <a:t>Instructional strategies</a:t>
            </a:r>
            <a:r>
              <a:rPr lang="en-CA" sz="3400">
                <a:solidFill>
                  <a:srgbClr val="FF0000"/>
                </a:solidFill>
                <a:latin typeface="Arial"/>
                <a:cs typeface="Arial"/>
              </a:rPr>
              <a:t> </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a:solidFill>
                  <a:schemeClr val="bg1">
                    <a:lumMod val="50000"/>
                  </a:schemeClr>
                </a:solidFill>
                <a:latin typeface="Arial"/>
                <a:cs typeface="Arial"/>
              </a:rPr>
              <a:t>Professional learning</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a:solidFill>
                  <a:schemeClr val="bg1">
                    <a:lumMod val="50000"/>
                  </a:schemeClr>
                </a:solidFill>
                <a:latin typeface="Arial"/>
                <a:cs typeface="Arial"/>
              </a:rPr>
              <a:t>School structures and processes for learning</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a:solidFill>
                  <a:schemeClr val="bg1">
                    <a:lumMod val="50000"/>
                  </a:schemeClr>
                </a:solidFill>
                <a:latin typeface="Arial"/>
                <a:cs typeface="Arial"/>
              </a:rPr>
              <a:t>Resources to improve student learning</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a:solidFill>
                  <a:schemeClr val="bg1">
                    <a:lumMod val="50000"/>
                  </a:schemeClr>
                </a:solidFill>
                <a:latin typeface="Arial"/>
                <a:cs typeface="Arial"/>
              </a:rPr>
              <a:t>Data-informed decision making</a:t>
            </a:r>
          </a:p>
          <a:p>
            <a:pPr marL="342900" indent="-342900">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7296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1D3AC83-3C4E-329F-5616-EC81B6E56A5D}"/>
              </a:ext>
            </a:extLst>
          </p:cNvPr>
          <p:cNvSpPr>
            <a:spLocks noGrp="1"/>
          </p:cNvSpPr>
          <p:nvPr>
            <p:ph idx="1"/>
          </p:nvPr>
        </p:nvSpPr>
        <p:spPr>
          <a:xfrm>
            <a:off x="2559551" y="1721223"/>
            <a:ext cx="5994140" cy="3181189"/>
          </a:xfrm>
        </p:spPr>
        <p:txBody>
          <a:bodyPr>
            <a:normAutofit/>
          </a:bodyPr>
          <a:lstStyle/>
          <a:p>
            <a:pPr marL="283845" indent="-283845">
              <a:lnSpc>
                <a:spcPct val="100000"/>
              </a:lnSpc>
              <a:spcBef>
                <a:spcPts val="600"/>
              </a:spcBef>
              <a:spcAft>
                <a:spcPts val="600"/>
              </a:spcAft>
              <a:buClr>
                <a:srgbClr val="00B0F0"/>
              </a:buClr>
              <a:buFont typeface="Wingdings" panose="05000000000000000000" pitchFamily="2" charset="2"/>
              <a:buChar char="§"/>
            </a:pPr>
            <a:r>
              <a:rPr lang="en-US" sz="2000" b="1" dirty="0">
                <a:solidFill>
                  <a:schemeClr val="bg1">
                    <a:lumMod val="50000"/>
                  </a:schemeClr>
                </a:solidFill>
                <a:latin typeface="Arial"/>
                <a:cs typeface="Arial"/>
              </a:rPr>
              <a:t>School Goal:</a:t>
            </a:r>
          </a:p>
          <a:p>
            <a:pPr marL="741045" lvl="1" indent="-283845">
              <a:lnSpc>
                <a:spcPct val="100000"/>
              </a:lnSpc>
              <a:spcBef>
                <a:spcPts val="600"/>
              </a:spcBef>
              <a:spcAft>
                <a:spcPts val="600"/>
              </a:spcAft>
              <a:buClr>
                <a:srgbClr val="00B0F0"/>
              </a:buClr>
              <a:buFont typeface="Wingdings" panose="05000000000000000000" pitchFamily="2" charset="2"/>
              <a:buChar char="§"/>
            </a:pPr>
            <a:r>
              <a:rPr lang="en-US" sz="1600" i="1" dirty="0">
                <a:solidFill>
                  <a:schemeClr val="bg1">
                    <a:lumMod val="50000"/>
                  </a:schemeClr>
                </a:solidFill>
                <a:latin typeface="Arial"/>
                <a:ea typeface="Calibri" panose="020F0502020204030204" pitchFamily="34" charset="0"/>
                <a:cs typeface="Arial"/>
              </a:rPr>
              <a:t>Student foundational skills in literacy and mathematics will improve</a:t>
            </a:r>
          </a:p>
          <a:p>
            <a:pPr marL="283845" indent="-283845">
              <a:lnSpc>
                <a:spcPct val="100000"/>
              </a:lnSpc>
              <a:spcBef>
                <a:spcPts val="600"/>
              </a:spcBef>
              <a:spcAft>
                <a:spcPts val="600"/>
              </a:spcAft>
              <a:buClr>
                <a:srgbClr val="00B0F0"/>
              </a:buClr>
              <a:buFont typeface="Wingdings" panose="05000000000000000000" pitchFamily="2" charset="2"/>
              <a:buChar char="§"/>
            </a:pPr>
            <a:r>
              <a:rPr lang="en-US" sz="2000" b="1" dirty="0">
                <a:solidFill>
                  <a:schemeClr val="bg1">
                    <a:lumMod val="50000"/>
                  </a:schemeClr>
                </a:solidFill>
                <a:latin typeface="Arial"/>
                <a:ea typeface="Calibri" panose="020F0502020204030204" pitchFamily="34" charset="0"/>
                <a:cs typeface="Arial"/>
              </a:rPr>
              <a:t>Outcomes:</a:t>
            </a:r>
          </a:p>
          <a:p>
            <a:pPr marL="741045" lvl="1" indent="-283845">
              <a:lnSpc>
                <a:spcPct val="100000"/>
              </a:lnSpc>
              <a:spcBef>
                <a:spcPts val="600"/>
              </a:spcBef>
              <a:spcAft>
                <a:spcPts val="600"/>
              </a:spcAft>
              <a:buClr>
                <a:srgbClr val="00B0F0"/>
              </a:buClr>
              <a:buFont typeface="Wingdings" panose="05000000000000000000" pitchFamily="2" charset="2"/>
              <a:buChar char="§"/>
            </a:pPr>
            <a:r>
              <a:rPr lang="en-US" sz="1600" i="1" dirty="0">
                <a:solidFill>
                  <a:schemeClr val="bg1">
                    <a:lumMod val="50000"/>
                  </a:schemeClr>
                </a:solidFill>
                <a:latin typeface="Arial"/>
                <a:ea typeface="Calibri" panose="020F0502020204030204" pitchFamily="34" charset="0"/>
                <a:cs typeface="Arial"/>
              </a:rPr>
              <a:t>Students will improve in reading comprehension through vocabulary development</a:t>
            </a:r>
          </a:p>
          <a:p>
            <a:pPr marL="741045" lvl="1" indent="-283845">
              <a:lnSpc>
                <a:spcPct val="100000"/>
              </a:lnSpc>
              <a:spcBef>
                <a:spcPts val="600"/>
              </a:spcBef>
              <a:spcAft>
                <a:spcPts val="600"/>
              </a:spcAft>
              <a:buClr>
                <a:srgbClr val="00B0F0"/>
              </a:buClr>
              <a:buFont typeface="Wingdings" panose="05000000000000000000" pitchFamily="2" charset="2"/>
              <a:buChar char="§"/>
            </a:pPr>
            <a:r>
              <a:rPr lang="en-US" sz="1600" i="1" dirty="0">
                <a:solidFill>
                  <a:schemeClr val="bg1">
                    <a:lumMod val="50000"/>
                  </a:schemeClr>
                </a:solidFill>
                <a:latin typeface="Arial"/>
                <a:ea typeface="Calibri" panose="020F0502020204030204" pitchFamily="34" charset="0"/>
                <a:cs typeface="Arial"/>
              </a:rPr>
              <a:t>Students will improve in engaging and representing understanding through rich mathematical discourse</a:t>
            </a:r>
          </a:p>
          <a:p>
            <a:pPr marL="283845" indent="-283845">
              <a:lnSpc>
                <a:spcPct val="100000"/>
              </a:lnSpc>
              <a:spcBef>
                <a:spcPts val="600"/>
              </a:spcBef>
              <a:spcAft>
                <a:spcPts val="600"/>
              </a:spcAft>
              <a:buClr>
                <a:srgbClr val="00B0F0"/>
              </a:buClr>
              <a:buFont typeface="Wingdings" panose="05000000000000000000" pitchFamily="2" charset="2"/>
              <a:buChar char="§"/>
            </a:pPr>
            <a:endParaRPr lang="en-CA" sz="1900" dirty="0">
              <a:solidFill>
                <a:schemeClr val="bg1">
                  <a:lumMod val="50000"/>
                </a:schemeClr>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4C063733-3625-1A7B-4AF7-D4A7B2E52EC0}"/>
              </a:ext>
            </a:extLst>
          </p:cNvPr>
          <p:cNvSpPr>
            <a:spLocks noGrp="1"/>
          </p:cNvSpPr>
          <p:nvPr>
            <p:ph type="title"/>
          </p:nvPr>
        </p:nvSpPr>
        <p:spPr>
          <a:xfrm>
            <a:off x="2559551" y="517004"/>
            <a:ext cx="6469899" cy="762833"/>
          </a:xfrm>
        </p:spPr>
        <p:txBody>
          <a:bodyPr>
            <a:noAutofit/>
          </a:bodyPr>
          <a:lstStyle/>
          <a:p>
            <a:r>
              <a:rPr lang="en-CA" sz="2500" b="1" dirty="0">
                <a:solidFill>
                  <a:srgbClr val="00B0F0"/>
                </a:solidFill>
                <a:latin typeface="Arial"/>
                <a:cs typeface="Arial"/>
              </a:rPr>
              <a:t>School Development Plan – </a:t>
            </a:r>
            <a:br>
              <a:rPr lang="en-CA" sz="2500" b="1" dirty="0">
                <a:latin typeface="Arial"/>
                <a:cs typeface="Arial"/>
              </a:rPr>
            </a:br>
            <a:r>
              <a:rPr lang="en-CA" sz="2500" b="1" dirty="0">
                <a:solidFill>
                  <a:srgbClr val="00B0F0"/>
                </a:solidFill>
                <a:latin typeface="Arial"/>
                <a:cs typeface="Arial"/>
              </a:rPr>
              <a:t>School Goal</a:t>
            </a:r>
            <a:endParaRPr lang="en-CA" sz="2500" b="1" dirty="0">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569150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br>
              <a:rPr lang="en-CA" sz="2500" b="1" dirty="0">
                <a:latin typeface="Arial"/>
                <a:cs typeface="Arial"/>
              </a:rPr>
            </a:br>
            <a:r>
              <a:rPr lang="en-CA" sz="2500" b="1" dirty="0">
                <a:solidFill>
                  <a:srgbClr val="00B0F0"/>
                </a:solidFill>
                <a:latin typeface="Arial"/>
                <a:cs typeface="Arial"/>
              </a:rPr>
              <a:t>Outcome Measures &amp; Data for Monitoring</a:t>
            </a:r>
            <a:endParaRPr lang="en-CA" sz="2500" b="1" dirty="0">
              <a:solidFill>
                <a:srgbClr val="00B0F0"/>
              </a:solidFill>
              <a:latin typeface="Arial"/>
              <a:cs typeface="Arial" panose="020B0604020202020204" pitchFamily="34" charset="0"/>
            </a:endParaRPr>
          </a:p>
        </p:txBody>
      </p:sp>
      <p:pic>
        <p:nvPicPr>
          <p:cNvPr id="3" name="Content Placeholder 2">
            <a:extLst>
              <a:ext uri="{FF2B5EF4-FFF2-40B4-BE49-F238E27FC236}">
                <a16:creationId xmlns:a16="http://schemas.microsoft.com/office/drawing/2014/main" id="{133A9B36-6590-498F-FF58-5B880E0BB2DF}"/>
              </a:ext>
            </a:extLst>
          </p:cNvPr>
          <p:cNvPicPr>
            <a:picLocks noGrp="1" noChangeAspect="1"/>
          </p:cNvPicPr>
          <p:nvPr>
            <p:ph idx="1"/>
          </p:nvPr>
        </p:nvPicPr>
        <p:blipFill>
          <a:blip r:embed="rId3"/>
          <a:stretch>
            <a:fillRect/>
          </a:stretch>
        </p:blipFill>
        <p:spPr>
          <a:xfrm>
            <a:off x="2363827" y="1692103"/>
            <a:ext cx="6532040" cy="2030593"/>
          </a:xfrm>
        </p:spPr>
      </p:pic>
    </p:spTree>
    <p:extLst>
      <p:ext uri="{BB962C8B-B14F-4D97-AF65-F5344CB8AC3E}">
        <p14:creationId xmlns:p14="http://schemas.microsoft.com/office/powerpoint/2010/main" val="2594252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4CAEEF0B-F504-E79B-DF5E-D6BEF5328C2C}"/>
              </a:ext>
            </a:extLst>
          </p:cNvPr>
          <p:cNvPicPr>
            <a:picLocks noGrp="1" noChangeAspect="1"/>
          </p:cNvPicPr>
          <p:nvPr>
            <p:ph idx="1"/>
          </p:nvPr>
        </p:nvPicPr>
        <p:blipFill>
          <a:blip r:embed="rId3"/>
          <a:stretch>
            <a:fillRect/>
          </a:stretch>
        </p:blipFill>
        <p:spPr>
          <a:xfrm>
            <a:off x="2277008" y="1517714"/>
            <a:ext cx="6689485" cy="2724347"/>
          </a:xfrm>
        </p:spPr>
      </p:pic>
      <p:sp>
        <p:nvSpPr>
          <p:cNvPr id="8" name="Title 1">
            <a:extLst>
              <a:ext uri="{FF2B5EF4-FFF2-40B4-BE49-F238E27FC236}">
                <a16:creationId xmlns:a16="http://schemas.microsoft.com/office/drawing/2014/main" id="{4C063733-3625-1A7B-4AF7-D4A7B2E52EC0}"/>
              </a:ext>
            </a:extLst>
          </p:cNvPr>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br>
              <a:rPr lang="en-CA" sz="2500" b="1" dirty="0">
                <a:latin typeface="Arial"/>
                <a:cs typeface="Arial"/>
              </a:rPr>
            </a:br>
            <a:r>
              <a:rPr lang="en-CA" sz="2500" b="1" dirty="0">
                <a:solidFill>
                  <a:srgbClr val="00B0F0"/>
                </a:solidFill>
                <a:latin typeface="Arial"/>
                <a:cs typeface="Arial"/>
              </a:rPr>
              <a:t>Actions</a:t>
            </a:r>
            <a:endParaRPr lang="en-CA" sz="2500" b="1" dirty="0">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2615674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6586" cy="708918"/>
          </a:xfrm>
        </p:spPr>
        <p:txBody>
          <a:bodyPr>
            <a:normAutofit/>
          </a:bodyPr>
          <a:lstStyle/>
          <a:p>
            <a:r>
              <a:rPr lang="en-CA" sz="2500" b="1">
                <a:solidFill>
                  <a:srgbClr val="00B0F0"/>
                </a:solidFill>
                <a:latin typeface="Arial"/>
                <a:cs typeface="Arial"/>
              </a:rPr>
              <a:t>Questions?</a:t>
            </a:r>
            <a:endParaRPr lang="en-US">
              <a:solidFill>
                <a:srgbClr val="00B0F0"/>
              </a:solidFill>
              <a:latin typeface="Arial"/>
              <a:cs typeface="Arial"/>
            </a:endParaRPr>
          </a:p>
        </p:txBody>
      </p:sp>
      <p:sp>
        <p:nvSpPr>
          <p:cNvPr id="5" name="Content Placeholder 4"/>
          <p:cNvSpPr>
            <a:spLocks noGrp="1"/>
          </p:cNvSpPr>
          <p:nvPr>
            <p:ph idx="1"/>
          </p:nvPr>
        </p:nvSpPr>
        <p:spPr>
          <a:xfrm>
            <a:off x="2559551" y="1721223"/>
            <a:ext cx="5982565" cy="3181189"/>
          </a:xfrm>
        </p:spPr>
        <p:txBody>
          <a:bodyPr>
            <a:normAutofit/>
          </a:bodyPr>
          <a:lstStyle/>
          <a:p>
            <a:pPr marL="0" indent="0">
              <a:lnSpc>
                <a:spcPct val="100000"/>
              </a:lnSpc>
              <a:spcBef>
                <a:spcPts val="600"/>
              </a:spcBef>
              <a:spcAft>
                <a:spcPts val="600"/>
              </a:spcAft>
              <a:buClr>
                <a:srgbClr val="00B0F0"/>
              </a:buClr>
              <a:buNone/>
            </a:pPr>
            <a:r>
              <a:rPr lang="en-CA" sz="2000">
                <a:solidFill>
                  <a:schemeClr val="bg1">
                    <a:lumMod val="50000"/>
                  </a:schemeClr>
                </a:solidFill>
                <a:latin typeface="Arial"/>
                <a:cs typeface="Arial"/>
              </a:rPr>
              <a:t>We’ll take a few minutes</a:t>
            </a:r>
            <a:r>
              <a:rPr lang="en-CA" sz="2000">
                <a:solidFill>
                  <a:srgbClr val="FF0000"/>
                </a:solidFill>
                <a:latin typeface="Arial"/>
                <a:cs typeface="Arial"/>
              </a:rPr>
              <a:t> </a:t>
            </a:r>
            <a:r>
              <a:rPr lang="en-CA" sz="2000">
                <a:solidFill>
                  <a:schemeClr val="bg1">
                    <a:lumMod val="50000"/>
                  </a:schemeClr>
                </a:solidFill>
                <a:latin typeface="Arial"/>
                <a:cs typeface="Arial"/>
              </a:rPr>
              <a:t>to answer questions about our school development plan.</a:t>
            </a:r>
            <a:endParaRPr lang="en-US">
              <a:solidFill>
                <a:schemeClr val="bg1">
                  <a:lumMod val="50000"/>
                </a:schemeClr>
              </a:solidFill>
            </a:endParaRPr>
          </a:p>
          <a:p>
            <a:pPr marL="342900" indent="-342900">
              <a:lnSpc>
                <a:spcPct val="100000"/>
              </a:lnSpc>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5217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6769" y="517004"/>
            <a:ext cx="6584517" cy="708918"/>
          </a:xfrm>
        </p:spPr>
        <p:txBody>
          <a:bodyPr>
            <a:normAutofit/>
          </a:bodyPr>
          <a:lstStyle/>
          <a:p>
            <a:r>
              <a:rPr lang="en-CA" sz="2500" b="1">
                <a:solidFill>
                  <a:srgbClr val="00B0F0"/>
                </a:solidFill>
                <a:latin typeface="Arial"/>
                <a:cs typeface="Arial"/>
              </a:rPr>
              <a:t>Our School Budget</a:t>
            </a:r>
            <a:endParaRPr lang="en-US" sz="2500">
              <a:solidFill>
                <a:srgbClr val="00B0F0"/>
              </a:solidFill>
            </a:endParaRPr>
          </a:p>
        </p:txBody>
      </p:sp>
      <p:sp>
        <p:nvSpPr>
          <p:cNvPr id="5" name="Rectangle 4">
            <a:extLst>
              <a:ext uri="{FF2B5EF4-FFF2-40B4-BE49-F238E27FC236}">
                <a16:creationId xmlns:a16="http://schemas.microsoft.com/office/drawing/2014/main" id="{35505847-F467-485C-82D2-023FCDAB4735}"/>
              </a:ext>
            </a:extLst>
          </p:cNvPr>
          <p:cNvSpPr/>
          <p:nvPr/>
        </p:nvSpPr>
        <p:spPr>
          <a:xfrm>
            <a:off x="2556768" y="1338323"/>
            <a:ext cx="6170672" cy="2862322"/>
          </a:xfrm>
          <a:prstGeom prst="rect">
            <a:avLst/>
          </a:prstGeom>
        </p:spPr>
        <p:txBody>
          <a:bodyPr wrap="square" lIns="91440" tIns="45720" rIns="91440" bIns="45720" anchor="t">
            <a:spAutoFit/>
          </a:bodyPr>
          <a:lstStyle/>
          <a:p>
            <a:pPr marL="342900" indent="-342900">
              <a:buClr>
                <a:srgbClr val="00B0F0"/>
              </a:buClr>
              <a:buFont typeface="Wingdings" panose="05000000000000000000" pitchFamily="2" charset="2"/>
              <a:buChar char="§"/>
            </a:pPr>
            <a:r>
              <a:rPr lang="en-US" sz="2000" dirty="0">
                <a:solidFill>
                  <a:schemeClr val="bg1">
                    <a:lumMod val="50000"/>
                  </a:schemeClr>
                </a:solidFill>
                <a:latin typeface="Arial"/>
                <a:ea typeface="+mn-lt"/>
                <a:cs typeface="Arial"/>
              </a:rPr>
              <a:t>Our school received </a:t>
            </a:r>
            <a:r>
              <a:rPr lang="en-US" sz="2000" b="1" dirty="0">
                <a:solidFill>
                  <a:schemeClr val="bg1">
                    <a:lumMod val="50000"/>
                  </a:schemeClr>
                </a:solidFill>
                <a:latin typeface="Arial"/>
                <a:ea typeface="+mn-lt"/>
                <a:cs typeface="Arial"/>
              </a:rPr>
              <a:t>$3,287,364</a:t>
            </a:r>
            <a:r>
              <a:rPr lang="en-US" sz="2000" b="1" dirty="0">
                <a:solidFill>
                  <a:srgbClr val="FF0000"/>
                </a:solidFill>
                <a:latin typeface="Arial"/>
                <a:ea typeface="+mn-lt"/>
                <a:cs typeface="Arial"/>
              </a:rPr>
              <a:t> </a:t>
            </a:r>
            <a:r>
              <a:rPr lang="en-US" sz="2000" dirty="0">
                <a:solidFill>
                  <a:schemeClr val="bg1">
                    <a:lumMod val="50000"/>
                  </a:schemeClr>
                </a:solidFill>
                <a:latin typeface="Arial"/>
                <a:ea typeface="+mn-lt"/>
                <a:cs typeface="Arial"/>
              </a:rPr>
              <a:t>in 2025-26 to provide a quality education to our students and meet the goals in our school development plan (SDP).</a:t>
            </a:r>
          </a:p>
          <a:p>
            <a:pPr>
              <a:buClr>
                <a:srgbClr val="00B0F0"/>
              </a:buClr>
            </a:pPr>
            <a:endParaRPr lang="en-CA" sz="2000" dirty="0">
              <a:solidFill>
                <a:schemeClr val="tx1">
                  <a:lumMod val="50000"/>
                  <a:lumOff val="50000"/>
                </a:schemeClr>
              </a:solidFill>
              <a:latin typeface="Arial" charset="0"/>
              <a:ea typeface="Arial" charset="0"/>
              <a:cs typeface="Arial" charset="0"/>
            </a:endParaRPr>
          </a:p>
          <a:p>
            <a:pPr marL="342900" indent="-342900">
              <a:buClr>
                <a:srgbClr val="00B0F0"/>
              </a:buClr>
              <a:buFont typeface="Wingdings" charset="2"/>
              <a:buChar char="§"/>
            </a:pPr>
            <a:r>
              <a:rPr lang="en-US" sz="2000" dirty="0">
                <a:solidFill>
                  <a:schemeClr val="tx1">
                    <a:lumMod val="50000"/>
                    <a:lumOff val="50000"/>
                  </a:schemeClr>
                </a:solidFill>
                <a:latin typeface="Arial"/>
                <a:ea typeface="Arial" charset="0"/>
                <a:cs typeface="Arial"/>
              </a:rPr>
              <a:t>At least 75 per cent of budgeted funds covers </a:t>
            </a:r>
            <a:r>
              <a:rPr lang="en-US" sz="2000" dirty="0">
                <a:solidFill>
                  <a:srgbClr val="00B0F0"/>
                </a:solidFill>
                <a:latin typeface="Arial"/>
                <a:ea typeface="Arial" charset="0"/>
                <a:cs typeface="Arial"/>
              </a:rPr>
              <a:t>staffing</a:t>
            </a:r>
            <a:r>
              <a:rPr lang="en-US" sz="2000" dirty="0">
                <a:solidFill>
                  <a:schemeClr val="tx1">
                    <a:lumMod val="50000"/>
                    <a:lumOff val="50000"/>
                  </a:schemeClr>
                </a:solidFill>
                <a:latin typeface="Arial"/>
                <a:ea typeface="Arial" charset="0"/>
                <a:cs typeface="Arial"/>
              </a:rPr>
              <a:t> and the remaining portion covers instructional and operational </a:t>
            </a:r>
            <a:r>
              <a:rPr lang="en-US" sz="2000" dirty="0">
                <a:solidFill>
                  <a:srgbClr val="00B0F0"/>
                </a:solidFill>
                <a:latin typeface="Arial"/>
                <a:ea typeface="Arial" charset="0"/>
                <a:cs typeface="Arial"/>
              </a:rPr>
              <a:t>supplies</a:t>
            </a:r>
            <a:r>
              <a:rPr lang="en-US" sz="2000" dirty="0">
                <a:solidFill>
                  <a:schemeClr val="tx1">
                    <a:lumMod val="50000"/>
                    <a:lumOff val="50000"/>
                  </a:schemeClr>
                </a:solidFill>
                <a:latin typeface="Arial"/>
                <a:ea typeface="Arial" charset="0"/>
                <a:cs typeface="Arial"/>
              </a:rPr>
              <a:t>.</a:t>
            </a:r>
          </a:p>
          <a:p>
            <a:pPr>
              <a:buClr>
                <a:srgbClr val="00B0F0"/>
              </a:buClr>
            </a:pPr>
            <a:endParaRPr lang="en-US" sz="2000" dirty="0">
              <a:solidFill>
                <a:schemeClr val="bg1">
                  <a:lumMod val="50000"/>
                </a:schemeClr>
              </a:solidFill>
              <a:latin typeface="Arial"/>
              <a:ea typeface="+mn-lt"/>
              <a:cs typeface="Arial"/>
            </a:endParaRPr>
          </a:p>
        </p:txBody>
      </p:sp>
    </p:spTree>
    <p:extLst>
      <p:ext uri="{BB962C8B-B14F-4D97-AF65-F5344CB8AC3E}">
        <p14:creationId xmlns:p14="http://schemas.microsoft.com/office/powerpoint/2010/main" val="168796583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template-school-planning-engagement-2026-full  -  Read-Only" id="{84DF4ADB-0B58-439C-B0ED-852289CD5700}" vid="{8C4FCCD8-7623-46A8-B709-D6A061C5E244}"/>
    </a:ext>
  </a:extLst>
</a:theme>
</file>

<file path=ppt/theme/theme2.xml><?xml version="1.0" encoding="utf-8"?>
<a:theme xmlns:a="http://schemas.openxmlformats.org/drawingml/2006/main" name="Captioned pho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template-school-planning-engagement-2026-full  -  Read-Only" id="{84DF4ADB-0B58-439C-B0ED-852289CD5700}" vid="{4B36D0BF-4BDC-4805-B07B-C6F94FDF3A7B}"/>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template-school-planning-engagement-2026-full  -  Read-Only" id="{84DF4ADB-0B58-439C-B0ED-852289CD5700}" vid="{CDB1BD7D-C844-4B2C-BE77-93F267C21E50}"/>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template-school-planning-engagement-2026-full  -  Read-Only" id="{84DF4ADB-0B58-439C-B0ED-852289CD5700}" vid="{A093101D-641B-406A-A76F-0255565B8EF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626657796E72498B217054177C549D" ma:contentTypeVersion="5" ma:contentTypeDescription="Create a new document." ma:contentTypeScope="" ma:versionID="5490e62a07df6b19fe561f3893d1ba06">
  <xsd:schema xmlns:xsd="http://www.w3.org/2001/XMLSchema" xmlns:xs="http://www.w3.org/2001/XMLSchema" xmlns:p="http://schemas.microsoft.com/office/2006/metadata/properties" xmlns:ns2="185eeb2a-03df-49a4-9e31-7ea3d4d3e592" xmlns:ns3="ee42050b-2817-422f-8b2d-b3e8e4aeee99" targetNamespace="http://schemas.microsoft.com/office/2006/metadata/properties" ma:root="true" ma:fieldsID="6da875fe23e5b7510f71154b36d9dff5" ns2:_="" ns3:_="">
    <xsd:import namespace="185eeb2a-03df-49a4-9e31-7ea3d4d3e592"/>
    <xsd:import namespace="ee42050b-2817-422f-8b2d-b3e8e4aeee9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5eeb2a-03df-49a4-9e31-7ea3d4d3e59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e42050b-2817-422f-8b2d-b3e8e4aeee9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A16AE90-4544-48A6-9268-1C03692D93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5eeb2a-03df-49a4-9e31-7ea3d4d3e592"/>
    <ds:schemaRef ds:uri="ee42050b-2817-422f-8b2d-b3e8e4aeee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25A2AC-2F38-43FD-9B70-7A77D99AB0A3}">
  <ds:schemaRefs>
    <ds:schemaRef ds:uri="http://schemas.microsoft.com/sharepoint/v3/contenttype/forms"/>
  </ds:schemaRefs>
</ds:datastoreItem>
</file>

<file path=customXml/itemProps3.xml><?xml version="1.0" encoding="utf-8"?>
<ds:datastoreItem xmlns:ds="http://schemas.openxmlformats.org/officeDocument/2006/customXml" ds:itemID="{EE437EC1-3823-4367-A256-C67E1E42D5A2}">
  <ds:schemaRefs>
    <ds:schemaRef ds:uri="185eeb2a-03df-49a4-9e31-7ea3d4d3e592"/>
    <ds:schemaRef ds:uri="http://purl.org/dc/terms/"/>
    <ds:schemaRef ds:uri="http://purl.org/dc/dcmitype/"/>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ee42050b-2817-422f-8b2d-b3e8e4aeee99"/>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EWS School Planning Engagement 2026</Template>
  <TotalTime>301</TotalTime>
  <Words>1247</Words>
  <Application>Microsoft Office PowerPoint</Application>
  <PresentationFormat>On-screen Show (16:9)</PresentationFormat>
  <Paragraphs>160</Paragraphs>
  <Slides>20</Slides>
  <Notes>20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20</vt:i4>
      </vt:variant>
    </vt:vector>
  </HeadingPairs>
  <TitlesOfParts>
    <vt:vector size="29" baseType="lpstr">
      <vt:lpstr>Arial</vt:lpstr>
      <vt:lpstr>Calibri</vt:lpstr>
      <vt:lpstr>Calibri Light</vt:lpstr>
      <vt:lpstr>Wingdings</vt:lpstr>
      <vt:lpstr>Wingdings,Sans-Serif</vt:lpstr>
      <vt:lpstr>Custom Design</vt:lpstr>
      <vt:lpstr>Captioned photo</vt:lpstr>
      <vt:lpstr>1_Office Theme</vt:lpstr>
      <vt:lpstr>1_Custom Design</vt:lpstr>
      <vt:lpstr>   2026 School Planning </vt:lpstr>
      <vt:lpstr> 2026 School Planning </vt:lpstr>
      <vt:lpstr> 2026 School Planning </vt:lpstr>
      <vt:lpstr>How is Our School Development  Plan Used?     </vt:lpstr>
      <vt:lpstr>School Development Plan –  School Goal</vt:lpstr>
      <vt:lpstr>School Development Plan –  Outcome Measures &amp; Data for Monitoring</vt:lpstr>
      <vt:lpstr>School Development Plan –  Actions</vt:lpstr>
      <vt:lpstr>Questions?</vt:lpstr>
      <vt:lpstr>Our School Budget</vt:lpstr>
      <vt:lpstr>Our 2025-26 School Budget</vt:lpstr>
      <vt:lpstr>PowerPoint Presentation</vt:lpstr>
      <vt:lpstr>PowerPoint Presentation</vt:lpstr>
      <vt:lpstr>PowerPoint Presentation</vt:lpstr>
      <vt:lpstr>Questions?</vt:lpstr>
      <vt:lpstr>Gathering Your Feedback</vt:lpstr>
      <vt:lpstr>Gathering Your Feedback</vt:lpstr>
      <vt:lpstr>Gathering Your Feedback</vt:lpstr>
      <vt:lpstr>Next Steps</vt:lpstr>
      <vt:lpstr>Wrap-Up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Paxton, Marla C</dc:creator>
  <cp:lastModifiedBy>Paxton, Marla C</cp:lastModifiedBy>
  <cp:revision>7</cp:revision>
  <cp:lastPrinted>2026-03-10T16:46:48Z</cp:lastPrinted>
  <dcterms:created xsi:type="dcterms:W3CDTF">2026-03-05T17:01:52Z</dcterms:created>
  <dcterms:modified xsi:type="dcterms:W3CDTF">2026-03-10T16:58:36Z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0x010100BE626657796E72498B217054177C549D</vt:lpwstr>
  </property>
  <property fmtid="{D5CDD505-2E9C-101B-9397-08002B2CF9AE}" pid="3" name="_dlc_DocIdItemGuid">
    <vt:lpwstr>94f63dd7-1725-4e68-bc48-367c93029cde</vt:lpwstr>
  </property>
  <property fmtid="{D5CDD505-2E9C-101B-9397-08002B2CF9AE}" pid="4" name="MediaServiceImageTags">
    <vt:lpwstr/>
  </property>
</Properties>
</file>